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5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Lst>
  <p:sldSz cy="6858000" cx="9144000"/>
  <p:notesSz cx="6858000" cy="9144000"/>
  <p:embeddedFontLst>
    <p:embeddedFont>
      <p:font typeface="Roboto Slab"/>
      <p:regular r:id="rId41"/>
      <p:bold r:id="rId42"/>
    </p:embeddedFont>
    <p:embeddedFont>
      <p:font typeface="Source Sans Pro"/>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20" Type="http://schemas.openxmlformats.org/officeDocument/2006/relationships/slide" Target="slides/slide16.xml"/><Relationship Id="rId42" Type="http://schemas.openxmlformats.org/officeDocument/2006/relationships/font" Target="fonts/RobotoSlab-bold.fntdata"/><Relationship Id="rId41" Type="http://schemas.openxmlformats.org/officeDocument/2006/relationships/font" Target="fonts/RobotoSlab-regular.fntdata"/><Relationship Id="rId22" Type="http://schemas.openxmlformats.org/officeDocument/2006/relationships/slide" Target="slides/slide18.xml"/><Relationship Id="rId44" Type="http://schemas.openxmlformats.org/officeDocument/2006/relationships/font" Target="fonts/SourceSansPro-bold.fntdata"/><Relationship Id="rId21" Type="http://schemas.openxmlformats.org/officeDocument/2006/relationships/slide" Target="slides/slide17.xml"/><Relationship Id="rId43" Type="http://schemas.openxmlformats.org/officeDocument/2006/relationships/font" Target="fonts/SourceSansPro-regular.fntdata"/><Relationship Id="rId24" Type="http://schemas.openxmlformats.org/officeDocument/2006/relationships/slide" Target="slides/slide20.xml"/><Relationship Id="rId46" Type="http://schemas.openxmlformats.org/officeDocument/2006/relationships/font" Target="fonts/SourceSansPro-boldItalic.fntdata"/><Relationship Id="rId23" Type="http://schemas.openxmlformats.org/officeDocument/2006/relationships/slide" Target="slides/slide19.xml"/><Relationship Id="rId45" Type="http://schemas.openxmlformats.org/officeDocument/2006/relationships/font" Target="fonts/SourceSansPro-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slide" Target="slides/slide33.xml"/><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39" Type="http://schemas.openxmlformats.org/officeDocument/2006/relationships/slide" Target="slides/slide35.xml"/><Relationship Id="rId16" Type="http://schemas.openxmlformats.org/officeDocument/2006/relationships/slide" Target="slides/slide12.xml"/><Relationship Id="rId38" Type="http://schemas.openxmlformats.org/officeDocument/2006/relationships/slide" Target="slides/slide34.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g35f391192_0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4ecb552d33_0_18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4ecb552d33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n">
                <a:solidFill>
                  <a:schemeClr val="dk1"/>
                </a:solidFill>
              </a:rPr>
              <a:t>More clear view of what the computational graph looks like. </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NOTICE the weights w being shared between each hidden state! THEY ARE THE SAME WEIGHT</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How do we train such a network?</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50392e358c_0_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50392e358c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Same as FFN! Compute partial derivatives as you would before, except over TIME</a:t>
            </a:r>
            <a:endParaRPr/>
          </a:p>
          <a:p>
            <a:pPr indent="-317500" lvl="0" marL="457200" rtl="0" algn="l">
              <a:spcBef>
                <a:spcPts val="0"/>
              </a:spcBef>
              <a:spcAft>
                <a:spcPts val="0"/>
              </a:spcAft>
              <a:buSzPts val="1400"/>
              <a:buChar char="●"/>
            </a:pPr>
            <a:r>
              <a:rPr lang="en"/>
              <a:t>we call this backpropagation through time. d/dx_t = ….. indexed over t! each term relies on the previous time step.</a:t>
            </a:r>
            <a:endParaRPr/>
          </a:p>
          <a:p>
            <a:pPr indent="-317500" lvl="0" marL="457200" rtl="0" algn="l">
              <a:spcBef>
                <a:spcPts val="0"/>
              </a:spcBef>
              <a:spcAft>
                <a:spcPts val="0"/>
              </a:spcAft>
              <a:buSzPts val="1400"/>
              <a:buChar char="●"/>
            </a:pPr>
            <a:r>
              <a:rPr lang="en"/>
              <a:t>Can anyone see an issue with this setup?........ Let’s take a look at the potential problems of this recurrency</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g4ecb552d33_0_2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4ecb552d33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Let’s take a look at an example (DESCRIBE)</a:t>
            </a:r>
            <a:endParaRPr/>
          </a:p>
          <a:p>
            <a:pPr indent="-317500" lvl="0" marL="457200" rtl="0" algn="l">
              <a:spcBef>
                <a:spcPts val="0"/>
              </a:spcBef>
              <a:spcAft>
                <a:spcPts val="0"/>
              </a:spcAft>
              <a:buSzPts val="1400"/>
              <a:buChar char="●"/>
            </a:pPr>
            <a:r>
              <a:rPr lang="en"/>
              <a:t>In practice, it’s actually very hard for an RNN to learn long-term dependencies (like France and French.)</a:t>
            </a:r>
            <a:endParaRPr/>
          </a:p>
          <a:p>
            <a:pPr indent="-317500" lvl="0" marL="457200" rtl="0" algn="l">
              <a:spcBef>
                <a:spcPts val="0"/>
              </a:spcBef>
              <a:spcAft>
                <a:spcPts val="0"/>
              </a:spcAft>
              <a:buSzPts val="1400"/>
              <a:buChar char="●"/>
            </a:pPr>
            <a:r>
              <a:rPr lang="en"/>
              <a:t>Anyone have any idea why it might have this issue?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4f1023f830_0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4f1023f83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Remember, we use the same weight matrix w between each layer. Repeated multiplication of w with hidden states can cause gradient to explode/vanish.</a:t>
            </a:r>
            <a:endParaRPr/>
          </a:p>
          <a:p>
            <a:pPr indent="-317500" lvl="0" marL="457200" rtl="0" algn="l">
              <a:spcBef>
                <a:spcPts val="0"/>
              </a:spcBef>
              <a:spcAft>
                <a:spcPts val="0"/>
              </a:spcAft>
              <a:buSzPts val="1400"/>
              <a:buChar char="●"/>
            </a:pPr>
            <a:r>
              <a:rPr lang="en"/>
              <a:t>Imagine repeatedly multiplying some initial value by w repeatedly. if w &gt; 1 then value will explode. if w &lt; 1 then value will vanish.</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4e231552fe_0_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4e231552fe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We can somewhat alleviate this issue in two ways:</a:t>
            </a:r>
            <a:endParaRPr/>
          </a:p>
          <a:p>
            <a:pPr indent="-317500" lvl="1" marL="914400" rtl="0" algn="l">
              <a:spcBef>
                <a:spcPts val="0"/>
              </a:spcBef>
              <a:spcAft>
                <a:spcPts val="0"/>
              </a:spcAft>
              <a:buSzPts val="1400"/>
              <a:buChar char="○"/>
            </a:pPr>
            <a:r>
              <a:rPr lang="en"/>
              <a:t>Gradient clipping - if gradients go above a certain value, just use that max value instead</a:t>
            </a:r>
            <a:endParaRPr/>
          </a:p>
          <a:p>
            <a:pPr indent="-317500" lvl="1" marL="914400" rtl="0" algn="l">
              <a:spcBef>
                <a:spcPts val="0"/>
              </a:spcBef>
              <a:spcAft>
                <a:spcPts val="0"/>
              </a:spcAft>
              <a:buSzPts val="1400"/>
              <a:buChar char="○"/>
            </a:pPr>
            <a:r>
              <a:rPr lang="en"/>
              <a:t>More complex RNN architecture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4ecb552d33_0_20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4ecb552d33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THis is gonna be so long and hard to explain ugh</a:t>
            </a:r>
            <a:endParaRPr/>
          </a:p>
          <a:p>
            <a:pPr indent="-317500" lvl="0" marL="457200" rtl="0" algn="l">
              <a:spcBef>
                <a:spcPts val="0"/>
              </a:spcBef>
              <a:spcAft>
                <a:spcPts val="0"/>
              </a:spcAft>
              <a:buSzPts val="1400"/>
              <a:buChar char="●"/>
            </a:pPr>
            <a:r>
              <a:rPr lang="en"/>
              <a:t>Check for time - if there’s enough time pull up the slides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4ecb552d33_0_23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4ecb552d33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4fd290a2d8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4fd290a2d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g4fd290a2d8_0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4fd290a2d8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4fd290a2d8_0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4fd290a2d8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4ecb552d33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4ecb552d3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4fd290a2d8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4fd290a2d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4fd290a2d8_0_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4fd290a2d8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4fd290a2d8_0_4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4fd290a2d8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g4f2e98054c_0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4f2e98054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g4f2e98054c_0_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4f2e98054c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4ecb552d33_0_19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4ecb552d33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So what can we do with these recurrent units?</a:t>
            </a:r>
            <a:endParaRPr/>
          </a:p>
          <a:p>
            <a:pPr indent="-317500" lvl="0" marL="457200" rtl="0" algn="l">
              <a:spcBef>
                <a:spcPts val="0"/>
              </a:spcBef>
              <a:spcAft>
                <a:spcPts val="0"/>
              </a:spcAft>
              <a:buSzPts val="1400"/>
              <a:buChar char="●"/>
            </a:pPr>
            <a:r>
              <a:rPr lang="en"/>
              <a:t>Many tasks that have sequential input/output!</a:t>
            </a:r>
            <a:endParaRPr/>
          </a:p>
          <a:p>
            <a:pPr indent="-317500" lvl="0" marL="457200" rtl="0" algn="l">
              <a:spcBef>
                <a:spcPts val="0"/>
              </a:spcBef>
              <a:spcAft>
                <a:spcPts val="0"/>
              </a:spcAft>
              <a:buSzPts val="1400"/>
              <a:buChar char="●"/>
            </a:pPr>
            <a:r>
              <a:rPr lang="en"/>
              <a:t>We’ll be focusing on the classic example of machine translation</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Google Shape;262;g4ecb552d33_0_30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4ecb552d33_0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Very popular approach to machine translation (and many other tasks!) are sequence to sequence models.</a:t>
            </a:r>
            <a:endParaRPr/>
          </a:p>
          <a:p>
            <a:pPr indent="-317500" lvl="0" marL="457200" rtl="0" algn="l">
              <a:spcBef>
                <a:spcPts val="0"/>
              </a:spcBef>
              <a:spcAft>
                <a:spcPts val="0"/>
              </a:spcAft>
              <a:buSzPts val="1400"/>
              <a:buChar char="●"/>
            </a:pPr>
            <a:r>
              <a:rPr lang="en"/>
              <a:t>They follow an encoder to decoder architecture. You can think of these as something that </a:t>
            </a:r>
            <a:endParaRPr/>
          </a:p>
          <a:p>
            <a:pPr indent="-317500" lvl="1" marL="1371600" rtl="0" algn="l">
              <a:spcBef>
                <a:spcPts val="0"/>
              </a:spcBef>
              <a:spcAft>
                <a:spcPts val="0"/>
              </a:spcAft>
              <a:buSzPts val="1400"/>
              <a:buChar char="○"/>
            </a:pPr>
            <a:r>
              <a:rPr lang="en"/>
              <a:t>encodes the input into some (or multiple) states, and passes this encoding on to….</a:t>
            </a:r>
            <a:endParaRPr/>
          </a:p>
          <a:p>
            <a:pPr indent="-317500" lvl="1" marL="1371600" rtl="0" algn="l">
              <a:spcBef>
                <a:spcPts val="0"/>
              </a:spcBef>
              <a:spcAft>
                <a:spcPts val="0"/>
              </a:spcAft>
              <a:buSzPts val="1400"/>
              <a:buChar char="○"/>
            </a:pPr>
            <a:r>
              <a:rPr lang="en"/>
              <a:t>decoder takes in this state and decides what to output at every state.</a:t>
            </a:r>
            <a:endParaRPr/>
          </a:p>
          <a:p>
            <a:pPr indent="0" lvl="0" marL="0" rtl="0" algn="l">
              <a:spcBef>
                <a:spcPts val="0"/>
              </a:spcBef>
              <a:spcAft>
                <a:spcPts val="0"/>
              </a:spcAft>
              <a:buNone/>
            </a:pPr>
            <a:r>
              <a:rPr lang="en"/>
              <a:t>Now let’s first talk about the encoder!</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Google Shape;271;g4ecb552d33_0_3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4ecb552d33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Google Shape;285;g4ecb552d33_0_3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4ecb552d33_0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Google Shape;293;g4ecb552d33_0_3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4ecb552d33_0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Before getting into the math behind it, let’s take a quick look at PCA does visually! (Slide)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g4d364d3b2d_0_6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4d364d3b2d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Google Shape;301;g4ecb552d33_0_33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4ecb552d33_0_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9" name="Shape 309"/>
        <p:cNvGrpSpPr/>
        <p:nvPr/>
      </p:nvGrpSpPr>
      <p:grpSpPr>
        <a:xfrm>
          <a:off x="0" y="0"/>
          <a:ext cx="0" cy="0"/>
          <a:chOff x="0" y="0"/>
          <a:chExt cx="0" cy="0"/>
        </a:xfrm>
      </p:grpSpPr>
      <p:sp>
        <p:nvSpPr>
          <p:cNvPr id="310" name="Google Shape;310;g4ecb552d33_0_3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4ecb552d33_0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1" name="Shape 321"/>
        <p:cNvGrpSpPr/>
        <p:nvPr/>
      </p:nvGrpSpPr>
      <p:grpSpPr>
        <a:xfrm>
          <a:off x="0" y="0"/>
          <a:ext cx="0" cy="0"/>
          <a:chOff x="0" y="0"/>
          <a:chExt cx="0" cy="0"/>
        </a:xfrm>
      </p:grpSpPr>
      <p:sp>
        <p:nvSpPr>
          <p:cNvPr id="322" name="Google Shape;322;g4ecb552d33_0_34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4ecb552d33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now, we’ll be taking a look at an application of PCA, called eigenfaces.</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7" name="Shape 327"/>
        <p:cNvGrpSpPr/>
        <p:nvPr/>
      </p:nvGrpSpPr>
      <p:grpSpPr>
        <a:xfrm>
          <a:off x="0" y="0"/>
          <a:ext cx="0" cy="0"/>
          <a:chOff x="0" y="0"/>
          <a:chExt cx="0" cy="0"/>
        </a:xfrm>
      </p:grpSpPr>
      <p:sp>
        <p:nvSpPr>
          <p:cNvPr id="328" name="Google Shape;328;g4e231552fe_0_5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4e231552fe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5" name="Shape 335"/>
        <p:cNvGrpSpPr/>
        <p:nvPr/>
      </p:nvGrpSpPr>
      <p:grpSpPr>
        <a:xfrm>
          <a:off x="0" y="0"/>
          <a:ext cx="0" cy="0"/>
          <a:chOff x="0" y="0"/>
          <a:chExt cx="0" cy="0"/>
        </a:xfrm>
      </p:grpSpPr>
      <p:sp>
        <p:nvSpPr>
          <p:cNvPr id="336" name="Google Shape;336;g4ecb552d33_0_4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4ecb552d33_0_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Luckily, neural networks can learn arbitrary, non-linear functions! This is where autoencoders come in.</a:t>
            </a:r>
            <a:endParaRPr/>
          </a:p>
          <a:p>
            <a:pPr indent="-317500" lvl="0" marL="457200" rtl="0" algn="l">
              <a:spcBef>
                <a:spcPts val="0"/>
              </a:spcBef>
              <a:spcAft>
                <a:spcPts val="0"/>
              </a:spcAft>
              <a:buSzPts val="1400"/>
              <a:buChar char="●"/>
            </a:pPr>
            <a:r>
              <a:rPr lang="en"/>
              <a:t>Autoencoders are a special neural network architecture, and fall under the realm of unsupervised learning. When do we want to use autoencoders?</a:t>
            </a:r>
            <a:endParaRPr/>
          </a:p>
          <a:p>
            <a:pPr indent="-317500" lvl="0" marL="457200" rtl="0" algn="l">
              <a:spcBef>
                <a:spcPts val="0"/>
              </a:spcBef>
              <a:spcAft>
                <a:spcPts val="0"/>
              </a:spcAft>
              <a:buSzPts val="1400"/>
              <a:buAutoNum type="arabicPeriod"/>
            </a:pPr>
            <a:r>
              <a:rPr lang="en"/>
              <a:t>Want to learn representations (features) of the data, but not sure for what task (falls under the realm of representation learning)</a:t>
            </a:r>
            <a:endParaRPr/>
          </a:p>
          <a:p>
            <a:pPr indent="-317500" lvl="0" marL="457200" rtl="0" algn="l">
              <a:spcBef>
                <a:spcPts val="0"/>
              </a:spcBef>
              <a:spcAft>
                <a:spcPts val="0"/>
              </a:spcAft>
              <a:buSzPts val="1400"/>
              <a:buAutoNum type="arabicPeriod"/>
            </a:pPr>
            <a:r>
              <a:rPr lang="en"/>
              <a:t>The features learned by autoencoders can provide extra data for supervised tasks</a:t>
            </a:r>
            <a:endParaRPr/>
          </a:p>
          <a:p>
            <a:pPr indent="-317500" lvl="0" marL="457200" rtl="0" algn="l">
              <a:spcBef>
                <a:spcPts val="0"/>
              </a:spcBef>
              <a:spcAft>
                <a:spcPts val="0"/>
              </a:spcAft>
              <a:buSzPts val="1400"/>
              <a:buAutoNum type="arabicPeriod"/>
            </a:pPr>
            <a:r>
              <a:rPr lang="en"/>
              <a:t>When we learn features in a smaller dimension space, we could even cluster our data more efficiently, or even visualize our data if in R^3 or less.</a:t>
            </a:r>
            <a:br>
              <a:rPr lang="en"/>
            </a:br>
            <a:endParaRPr/>
          </a:p>
          <a:p>
            <a:pPr indent="-317500" lvl="0" marL="457200" rtl="0" algn="l">
              <a:spcBef>
                <a:spcPts val="0"/>
              </a:spcBef>
              <a:spcAft>
                <a:spcPts val="0"/>
              </a:spcAft>
              <a:buSzPts val="1400"/>
              <a:buChar char="●"/>
            </a:pPr>
            <a:r>
              <a:rPr lang="en">
                <a:solidFill>
                  <a:schemeClr val="dk1"/>
                </a:solidFill>
              </a:rPr>
              <a:t> So, what’s the main idea behind autoencoders? Learn the identity function with a bottleneck! </a:t>
            </a:r>
            <a:endParaRPr>
              <a:solidFill>
                <a:schemeClr val="dk1"/>
              </a:solidFill>
            </a:endParaRPr>
          </a:p>
          <a:p>
            <a:pPr indent="-317500" lvl="0" marL="457200" rtl="0" algn="l">
              <a:spcBef>
                <a:spcPts val="0"/>
              </a:spcBef>
              <a:spcAft>
                <a:spcPts val="0"/>
              </a:spcAft>
              <a:buSzPts val="1400"/>
              <a:buChar char="●"/>
            </a:pPr>
            <a:r>
              <a:rPr lang="en">
                <a:solidFill>
                  <a:schemeClr val="dk1"/>
                </a:solidFill>
              </a:rPr>
              <a:t>The idea is to design a neural network architecture such that we impose a bottleneck in the network. This bottleneck (show on slide), forces a compressed knowledge representation of the original input. If the input features were each independent of one another, this compression and subsequent reconstruction of the “original” input would be a very difficult task. However, if some sort of structure exists in the data (ie. correlations between input features), this structure can be learned and consequently leveraged when forcing the input through the network's bottleneck.</a:t>
            </a: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0" name="Shape 350"/>
        <p:cNvGrpSpPr/>
        <p:nvPr/>
      </p:nvGrpSpPr>
      <p:grpSpPr>
        <a:xfrm>
          <a:off x="0" y="0"/>
          <a:ext cx="0" cy="0"/>
          <a:chOff x="0" y="0"/>
          <a:chExt cx="0" cy="0"/>
        </a:xfrm>
      </p:grpSpPr>
      <p:sp>
        <p:nvSpPr>
          <p:cNvPr id="351" name="Google Shape;351;g4ecb552d33_0_4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4ecb552d33_0_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solidFill>
                  <a:schemeClr val="dk1"/>
                </a:solidFill>
              </a:rPr>
              <a:t>As visualized above, we can take an unlabeled dataset and frame it as a supervised learning problem tasked with outputting x^, a reconstruction of the original input x. This network can be trained by minimizing the reconstruction error, L(x,x^), which measures the differences between our original input and the consequent reconstruction. The bottleneck is a key attribute of our network design; without the presence of an information bottleneck, our network could easily learn to simply memorize the input values by passing these values along through the network (point to slides).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Note: In fact, if we were to construct a linear network (ie. without the use of nonlinear activation functions at each layer) we would observe a similar dimensionality reduction as observed in PCA. That is, for PCA, choosing the m’ eigenvectors of the covariance matrix of X would be similar to training an autoencoder with a single hidden layer and m’ hidden nodes. Keep in mind, that is assuming that the activation functions in the hidden units are linear.</a:t>
            </a:r>
            <a:endParaRPr>
              <a:solidFill>
                <a:schemeClr val="dk1"/>
              </a:solidFill>
            </a:endParaRPr>
          </a:p>
          <a:p>
            <a:pPr indent="0" lvl="0" marL="0" marR="0" rtl="0" algn="l">
              <a:lnSpc>
                <a:spcPct val="100000"/>
              </a:lnSpc>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a:p>
            <a:pPr indent="0" lvl="0" marL="45720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0" name="Shape 360"/>
        <p:cNvGrpSpPr/>
        <p:nvPr/>
      </p:nvGrpSpPr>
      <p:grpSpPr>
        <a:xfrm>
          <a:off x="0" y="0"/>
          <a:ext cx="0" cy="0"/>
          <a:chOff x="0" y="0"/>
          <a:chExt cx="0" cy="0"/>
        </a:xfrm>
      </p:grpSpPr>
      <p:sp>
        <p:nvSpPr>
          <p:cNvPr id="361" name="Google Shape;361;g4c85828043_1_6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4c85828043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4e231552fe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4e231552f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As a short recap for vanilla NNs, recall the structure of neural networks: </a:t>
            </a:r>
            <a:endParaRPr/>
          </a:p>
          <a:p>
            <a:pPr indent="-317500" lvl="1" marL="1371600" rtl="0" algn="l">
              <a:spcBef>
                <a:spcPts val="0"/>
              </a:spcBef>
              <a:spcAft>
                <a:spcPts val="0"/>
              </a:spcAft>
              <a:buSzPts val="1400"/>
              <a:buChar char="○"/>
            </a:pPr>
            <a:r>
              <a:rPr lang="en"/>
              <a:t>Input x</a:t>
            </a:r>
            <a:endParaRPr/>
          </a:p>
          <a:p>
            <a:pPr indent="-317500" lvl="1" marL="1371600" rtl="0" algn="l">
              <a:spcBef>
                <a:spcPts val="0"/>
              </a:spcBef>
              <a:spcAft>
                <a:spcPts val="0"/>
              </a:spcAft>
              <a:buSzPts val="1400"/>
              <a:buChar char="○"/>
            </a:pPr>
            <a:r>
              <a:rPr lang="en"/>
              <a:t>first weight matrix is W (plus the bias term of the first weights c)</a:t>
            </a:r>
            <a:endParaRPr/>
          </a:p>
          <a:p>
            <a:pPr indent="-317500" lvl="1" marL="1371600" rtl="0" algn="l">
              <a:spcBef>
                <a:spcPts val="0"/>
              </a:spcBef>
              <a:spcAft>
                <a:spcPts val="0"/>
              </a:spcAft>
              <a:buSzPts val="1400"/>
              <a:buChar char="○"/>
            </a:pPr>
            <a:r>
              <a:rPr lang="en"/>
              <a:t>relu applied (max{...})</a:t>
            </a:r>
            <a:endParaRPr/>
          </a:p>
          <a:p>
            <a:pPr indent="-317500" lvl="1" marL="1371600" rtl="0" algn="l">
              <a:spcBef>
                <a:spcPts val="0"/>
              </a:spcBef>
              <a:spcAft>
                <a:spcPts val="0"/>
              </a:spcAft>
              <a:buSzPts val="1400"/>
              <a:buChar char="○"/>
            </a:pPr>
            <a:r>
              <a:rPr lang="en"/>
              <a:t>second layer of weights w (plus bias of second layer, b)</a:t>
            </a:r>
            <a:endParaRPr/>
          </a:p>
          <a:p>
            <a:pPr indent="-317500" lvl="1" marL="1371600" rtl="0" algn="l">
              <a:spcBef>
                <a:spcPts val="0"/>
              </a:spcBef>
              <a:spcAft>
                <a:spcPts val="0"/>
              </a:spcAft>
              <a:buSzPts val="1400"/>
              <a:buChar char="○"/>
            </a:pPr>
            <a:r>
              <a:rPr lang="en"/>
              <a:t>final output y</a:t>
            </a:r>
            <a:endParaRPr/>
          </a:p>
          <a:p>
            <a:pPr indent="-317500" lvl="0" marL="914400" rtl="0" algn="l">
              <a:spcBef>
                <a:spcPts val="0"/>
              </a:spcBef>
              <a:spcAft>
                <a:spcPts val="0"/>
              </a:spcAft>
              <a:buSzPts val="1400"/>
              <a:buChar char="●"/>
            </a:pPr>
            <a:r>
              <a:rPr lang="en"/>
              <a:t>Universal function approximator</a:t>
            </a:r>
            <a:endParaRPr/>
          </a:p>
          <a:p>
            <a:pPr indent="-317500" lvl="0" marL="914400" rtl="0" algn="l">
              <a:spcBef>
                <a:spcPts val="0"/>
              </a:spcBef>
              <a:spcAft>
                <a:spcPts val="0"/>
              </a:spcAft>
              <a:buSzPts val="1400"/>
              <a:buChar char="●"/>
            </a:pPr>
            <a:r>
              <a:rPr lang="en"/>
              <a:t>(Ask the class) What problems can vanilla feed-forward neural networks NOT solve?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4ecb552d33_0_1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4ecb552d33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n">
                <a:solidFill>
                  <a:schemeClr val="dk1"/>
                </a:solidFill>
              </a:rPr>
              <a:t>Two gaps in the domain of vanilla neural networks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First, the order in which we input our features doesn’t particularly matter. Why doesn’t it matter? (give example of MNIST - you could reverse or changed ordering of the flattened input for every input picture, and as long as the order of each pixel stays the same for every input your neural network would still work</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Second, your inputs and outputs are fixed length. What if I wanted to do language translation? input size != output size, how would I go about training something like this?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4ecb552d33_0_8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4ecb552d33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n"/>
              <a:t>Each feature has its own parameters. How would we parse a sentence like this?</a:t>
            </a:r>
            <a:endParaRPr/>
          </a:p>
          <a:p>
            <a:pPr indent="-317500" lvl="0" marL="457200" rtl="0" algn="l">
              <a:spcBef>
                <a:spcPts val="0"/>
              </a:spcBef>
              <a:spcAft>
                <a:spcPts val="0"/>
              </a:spcAft>
              <a:buSzPts val="1400"/>
              <a:buChar char="●"/>
            </a:pPr>
            <a:r>
              <a:rPr lang="en"/>
              <a:t>RNNs share weights across each time step</a:t>
            </a:r>
            <a:endParaRPr/>
          </a:p>
          <a:p>
            <a:pPr indent="-317500" lvl="0" marL="457200" rtl="0" algn="l">
              <a:spcBef>
                <a:spcPts val="0"/>
              </a:spcBef>
              <a:spcAft>
                <a:spcPts val="0"/>
              </a:spcAft>
              <a:buSzPts val="1400"/>
              <a:buChar char="●"/>
            </a:pPr>
            <a:r>
              <a:rPr lang="en"/>
              <a:t>Problems we deal with have the form x^(t). While t is called the time step index, it could refer to any “step” index for any sequential input.</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4ecb552d33_0_16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4ecb552d33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4ecb552d33_0_1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4ecb552d33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n">
                <a:solidFill>
                  <a:schemeClr val="dk1"/>
                </a:solidFill>
              </a:rPr>
              <a:t>We have time delay cycles in our computational graph. When we mean cycle we mean a cycle with a time delay - pass the message (which is hidden state) forward.</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Now we use this hidden state (message from before) as another input to the next time step so that we CONDITION on previous states/inputs.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4e231552fe_0_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4e231552fe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does passing state forward through time allow us to do?</a:t>
            </a:r>
            <a:endParaRPr/>
          </a:p>
          <a:p>
            <a:pPr indent="0" lvl="0" marL="0" rtl="0" algn="l">
              <a:spcBef>
                <a:spcPts val="0"/>
              </a:spcBef>
              <a:spcAft>
                <a:spcPts val="0"/>
              </a:spcAft>
              <a:buNone/>
            </a:pPr>
            <a:r>
              <a:rPr lang="en"/>
              <a:t>Structure of an RNN - how do we normally compute predictions etc with an RNN? - EXPLAIN THIS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1700185" y="1360350"/>
            <a:ext cx="5807400" cy="1546500"/>
          </a:xfrm>
          <a:prstGeom prst="rect">
            <a:avLst/>
          </a:prstGeom>
        </p:spPr>
        <p:txBody>
          <a:bodyPr anchorCtr="0" anchor="t" bIns="91425" lIns="91425" spcFirstLastPara="1" rIns="91425" wrap="square" tIns="91425"/>
          <a:lstStyle>
            <a:lvl1pPr lvl="0">
              <a:spcBef>
                <a:spcPts val="0"/>
              </a:spcBef>
              <a:spcAft>
                <a:spcPts val="0"/>
              </a:spcAft>
              <a:buClr>
                <a:srgbClr val="0091EA"/>
              </a:buClr>
              <a:buSzPts val="6000"/>
              <a:buNone/>
              <a:defRPr b="1" sz="6000">
                <a:solidFill>
                  <a:srgbClr val="0091EA"/>
                </a:solidFill>
              </a:defRPr>
            </a:lvl1pPr>
            <a:lvl2pPr lvl="1">
              <a:spcBef>
                <a:spcPts val="0"/>
              </a:spcBef>
              <a:spcAft>
                <a:spcPts val="0"/>
              </a:spcAft>
              <a:buClr>
                <a:srgbClr val="0091EA"/>
              </a:buClr>
              <a:buSzPts val="6000"/>
              <a:buNone/>
              <a:defRPr b="1" sz="6000">
                <a:solidFill>
                  <a:srgbClr val="0091EA"/>
                </a:solidFill>
              </a:defRPr>
            </a:lvl2pPr>
            <a:lvl3pPr lvl="2">
              <a:spcBef>
                <a:spcPts val="0"/>
              </a:spcBef>
              <a:spcAft>
                <a:spcPts val="0"/>
              </a:spcAft>
              <a:buClr>
                <a:srgbClr val="0091EA"/>
              </a:buClr>
              <a:buSzPts val="6000"/>
              <a:buNone/>
              <a:defRPr b="1" sz="6000">
                <a:solidFill>
                  <a:srgbClr val="0091EA"/>
                </a:solidFill>
              </a:defRPr>
            </a:lvl3pPr>
            <a:lvl4pPr lvl="3">
              <a:spcBef>
                <a:spcPts val="0"/>
              </a:spcBef>
              <a:spcAft>
                <a:spcPts val="0"/>
              </a:spcAft>
              <a:buClr>
                <a:srgbClr val="0091EA"/>
              </a:buClr>
              <a:buSzPts val="6000"/>
              <a:buNone/>
              <a:defRPr b="1" sz="6000">
                <a:solidFill>
                  <a:srgbClr val="0091EA"/>
                </a:solidFill>
              </a:defRPr>
            </a:lvl4pPr>
            <a:lvl5pPr lvl="4">
              <a:spcBef>
                <a:spcPts val="0"/>
              </a:spcBef>
              <a:spcAft>
                <a:spcPts val="0"/>
              </a:spcAft>
              <a:buClr>
                <a:srgbClr val="0091EA"/>
              </a:buClr>
              <a:buSzPts val="6000"/>
              <a:buNone/>
              <a:defRPr b="1" sz="6000">
                <a:solidFill>
                  <a:srgbClr val="0091EA"/>
                </a:solidFill>
              </a:defRPr>
            </a:lvl5pPr>
            <a:lvl6pPr lvl="5">
              <a:spcBef>
                <a:spcPts val="0"/>
              </a:spcBef>
              <a:spcAft>
                <a:spcPts val="0"/>
              </a:spcAft>
              <a:buClr>
                <a:srgbClr val="0091EA"/>
              </a:buClr>
              <a:buSzPts val="6000"/>
              <a:buNone/>
              <a:defRPr b="1" sz="6000">
                <a:solidFill>
                  <a:srgbClr val="0091EA"/>
                </a:solidFill>
              </a:defRPr>
            </a:lvl6pPr>
            <a:lvl7pPr lvl="6">
              <a:spcBef>
                <a:spcPts val="0"/>
              </a:spcBef>
              <a:spcAft>
                <a:spcPts val="0"/>
              </a:spcAft>
              <a:buClr>
                <a:srgbClr val="0091EA"/>
              </a:buClr>
              <a:buSzPts val="6000"/>
              <a:buNone/>
              <a:defRPr b="1" sz="6000">
                <a:solidFill>
                  <a:srgbClr val="0091EA"/>
                </a:solidFill>
              </a:defRPr>
            </a:lvl7pPr>
            <a:lvl8pPr lvl="7">
              <a:spcBef>
                <a:spcPts val="0"/>
              </a:spcBef>
              <a:spcAft>
                <a:spcPts val="0"/>
              </a:spcAft>
              <a:buClr>
                <a:srgbClr val="0091EA"/>
              </a:buClr>
              <a:buSzPts val="6000"/>
              <a:buNone/>
              <a:defRPr b="1" sz="6000">
                <a:solidFill>
                  <a:srgbClr val="0091EA"/>
                </a:solidFill>
              </a:defRPr>
            </a:lvl8pPr>
            <a:lvl9pPr lvl="8">
              <a:spcBef>
                <a:spcPts val="0"/>
              </a:spcBef>
              <a:spcAft>
                <a:spcPts val="0"/>
              </a:spcAft>
              <a:buClr>
                <a:srgbClr val="0091EA"/>
              </a:buClr>
              <a:buSzPts val="6000"/>
              <a:buNone/>
              <a:defRPr b="1" sz="6000">
                <a:solidFill>
                  <a:srgbClr val="0091EA"/>
                </a:solidFill>
              </a:defRPr>
            </a:lvl9pPr>
          </a:lstStyle>
          <a:p/>
        </p:txBody>
      </p:sp>
      <p:sp>
        <p:nvSpPr>
          <p:cNvPr id="11" name="Google Shape;11;p2"/>
          <p:cNvSpPr/>
          <p:nvPr/>
        </p:nvSpPr>
        <p:spPr>
          <a:xfrm>
            <a:off x="6897625" y="6199950"/>
            <a:ext cx="126900" cy="126900"/>
          </a:xfrm>
          <a:prstGeom prst="ellipse">
            <a:avLst/>
          </a:prstGeom>
          <a:solidFill>
            <a:srgbClr val="009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454375" y="5638800"/>
            <a:ext cx="126900" cy="126900"/>
          </a:xfrm>
          <a:prstGeom prst="ellipse">
            <a:avLst/>
          </a:prstGeom>
          <a:solidFill>
            <a:srgbClr val="009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827727" y="4597554"/>
            <a:ext cx="75900" cy="75900"/>
          </a:xfrm>
          <a:prstGeom prst="ellipse">
            <a:avLst/>
          </a:prstGeom>
          <a:solidFill>
            <a:srgbClr val="009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677050" y="6577875"/>
            <a:ext cx="126900" cy="126900"/>
          </a:xfrm>
          <a:prstGeom prst="ellipse">
            <a:avLst/>
          </a:prstGeom>
          <a:solidFill>
            <a:srgbClr val="009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972225" y="633400"/>
            <a:ext cx="126900" cy="126900"/>
          </a:xfrm>
          <a:prstGeom prst="ellipse">
            <a:avLst/>
          </a:prstGeom>
          <a:solidFill>
            <a:srgbClr val="009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79635" y="3373479"/>
            <a:ext cx="126900" cy="126900"/>
          </a:xfrm>
          <a:prstGeom prst="ellipse">
            <a:avLst/>
          </a:prstGeom>
          <a:solidFill>
            <a:srgbClr val="009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311843" y="791518"/>
            <a:ext cx="126900" cy="126900"/>
          </a:xfrm>
          <a:prstGeom prst="ellipse">
            <a:avLst/>
          </a:prstGeom>
          <a:solidFill>
            <a:srgbClr val="009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626322" y="1339872"/>
            <a:ext cx="253800" cy="253800"/>
          </a:xfrm>
          <a:prstGeom prst="ellipse">
            <a:avLst/>
          </a:prstGeom>
          <a:noFill/>
          <a:ln cap="flat" cmpd="sng" w="19050">
            <a:solidFill>
              <a:srgbClr val="0091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104500" y="4963100"/>
            <a:ext cx="190200" cy="190500"/>
          </a:xfrm>
          <a:prstGeom prst="ellipse">
            <a:avLst/>
          </a:prstGeom>
          <a:noFill/>
          <a:ln cap="flat" cmpd="sng" w="19050">
            <a:solidFill>
              <a:srgbClr val="0091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803950" y="5654657"/>
            <a:ext cx="190200" cy="190500"/>
          </a:xfrm>
          <a:prstGeom prst="ellipse">
            <a:avLst/>
          </a:prstGeom>
          <a:noFill/>
          <a:ln cap="flat" cmpd="sng" w="19050">
            <a:solidFill>
              <a:srgbClr val="0091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96310" y="1990890"/>
            <a:ext cx="75900" cy="75900"/>
          </a:xfrm>
          <a:prstGeom prst="ellipse">
            <a:avLst/>
          </a:prstGeom>
          <a:solidFill>
            <a:srgbClr val="009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1738050" y="271322"/>
            <a:ext cx="253800" cy="253800"/>
          </a:xfrm>
          <a:prstGeom prst="ellipse">
            <a:avLst/>
          </a:prstGeom>
          <a:noFill/>
          <a:ln cap="flat" cmpd="sng" w="19050">
            <a:solidFill>
              <a:srgbClr val="0091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771659" y="2504485"/>
            <a:ext cx="75900" cy="75900"/>
          </a:xfrm>
          <a:prstGeom prst="ellipse">
            <a:avLst/>
          </a:prstGeom>
          <a:solidFill>
            <a:srgbClr val="009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4271584" y="474825"/>
            <a:ext cx="75900" cy="75900"/>
          </a:xfrm>
          <a:prstGeom prst="ellipse">
            <a:avLst/>
          </a:prstGeom>
          <a:solidFill>
            <a:srgbClr val="009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7729213" y="6127438"/>
            <a:ext cx="253800" cy="254100"/>
          </a:xfrm>
          <a:prstGeom prst="ellipse">
            <a:avLst/>
          </a:prstGeom>
          <a:noFill/>
          <a:ln cap="flat" cmpd="sng" w="19050">
            <a:solidFill>
              <a:srgbClr val="0091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complete pattern">
  <p:cSld name="BLANK_1">
    <p:bg>
      <p:bgPr>
        <a:blipFill>
          <a:blip r:embed="rId2">
            <a:alphaModFix/>
          </a:blip>
          <a:stretch>
            <a:fillRect/>
          </a:stretch>
        </a:blipFill>
      </p:bgPr>
    </p:bg>
    <p:spTree>
      <p:nvGrpSpPr>
        <p:cNvPr id="63" name="Shape 63"/>
        <p:cNvGrpSpPr/>
        <p:nvPr/>
      </p:nvGrpSpPr>
      <p:grpSpPr>
        <a:xfrm>
          <a:off x="0" y="0"/>
          <a:ext cx="0" cy="0"/>
          <a:chOff x="0" y="0"/>
          <a:chExt cx="0" cy="0"/>
        </a:xfrm>
      </p:grpSpPr>
      <p:sp>
        <p:nvSpPr>
          <p:cNvPr id="64" name="Google Shape;64;p11"/>
          <p:cNvSpPr/>
          <p:nvPr/>
        </p:nvSpPr>
        <p:spPr>
          <a:xfrm>
            <a:off x="-26550" y="-19800"/>
            <a:ext cx="9197100" cy="6897600"/>
          </a:xfrm>
          <a:prstGeom prst="rect">
            <a:avLst/>
          </a:prstGeom>
          <a:solidFill>
            <a:srgbClr val="CFD8DC">
              <a:alpha val="49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1"/>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
    <p:bg>
      <p:bgPr>
        <a:blipFill>
          <a:blip r:embed="rId2">
            <a:alphaModFix/>
          </a:blip>
          <a:stretch>
            <a:fillRect/>
          </a:stretch>
        </a:blipFill>
      </p:bgPr>
    </p:bg>
    <p:spTree>
      <p:nvGrpSpPr>
        <p:cNvPr id="26" name="Shape 26"/>
        <p:cNvGrpSpPr/>
        <p:nvPr/>
      </p:nvGrpSpPr>
      <p:grpSpPr>
        <a:xfrm>
          <a:off x="0" y="0"/>
          <a:ext cx="0" cy="0"/>
          <a:chOff x="0" y="0"/>
          <a:chExt cx="0" cy="0"/>
        </a:xfrm>
      </p:grpSpPr>
      <p:sp>
        <p:nvSpPr>
          <p:cNvPr id="27" name="Google Shape;27;p3"/>
          <p:cNvSpPr txBox="1"/>
          <p:nvPr>
            <p:ph type="ctrTitle"/>
          </p:nvPr>
        </p:nvSpPr>
        <p:spPr>
          <a:xfrm>
            <a:off x="1546025" y="2034925"/>
            <a:ext cx="5832600" cy="1546500"/>
          </a:xfrm>
          <a:prstGeom prst="rect">
            <a:avLst/>
          </a:prstGeom>
        </p:spPr>
        <p:txBody>
          <a:bodyPr anchorCtr="0" anchor="b" bIns="91425" lIns="91425" spcFirstLastPara="1" rIns="91425" wrap="square" tIns="91425"/>
          <a:lstStyle>
            <a:lvl1pPr lvl="0" rtl="0">
              <a:spcBef>
                <a:spcPts val="0"/>
              </a:spcBef>
              <a:spcAft>
                <a:spcPts val="0"/>
              </a:spcAft>
              <a:buSzPts val="4800"/>
              <a:buNone/>
              <a:defRPr b="1" sz="4800"/>
            </a:lvl1pPr>
            <a:lvl2pPr lvl="1" rtl="0">
              <a:spcBef>
                <a:spcPts val="0"/>
              </a:spcBef>
              <a:spcAft>
                <a:spcPts val="0"/>
              </a:spcAft>
              <a:buSzPts val="4800"/>
              <a:buNone/>
              <a:defRPr b="1" sz="4800"/>
            </a:lvl2pPr>
            <a:lvl3pPr lvl="2" rtl="0">
              <a:spcBef>
                <a:spcPts val="0"/>
              </a:spcBef>
              <a:spcAft>
                <a:spcPts val="0"/>
              </a:spcAft>
              <a:buSzPts val="4800"/>
              <a:buNone/>
              <a:defRPr b="1" sz="4800"/>
            </a:lvl3pPr>
            <a:lvl4pPr lvl="3" rtl="0">
              <a:spcBef>
                <a:spcPts val="0"/>
              </a:spcBef>
              <a:spcAft>
                <a:spcPts val="0"/>
              </a:spcAft>
              <a:buSzPts val="4800"/>
              <a:buNone/>
              <a:defRPr b="1" sz="4800"/>
            </a:lvl4pPr>
            <a:lvl5pPr lvl="4" rtl="0">
              <a:spcBef>
                <a:spcPts val="0"/>
              </a:spcBef>
              <a:spcAft>
                <a:spcPts val="0"/>
              </a:spcAft>
              <a:buSzPts val="4800"/>
              <a:buNone/>
              <a:defRPr b="1" sz="4800"/>
            </a:lvl5pPr>
            <a:lvl6pPr lvl="5" rtl="0">
              <a:spcBef>
                <a:spcPts val="0"/>
              </a:spcBef>
              <a:spcAft>
                <a:spcPts val="0"/>
              </a:spcAft>
              <a:buSzPts val="4800"/>
              <a:buNone/>
              <a:defRPr b="1" sz="4800"/>
            </a:lvl6pPr>
            <a:lvl7pPr lvl="6" rtl="0">
              <a:spcBef>
                <a:spcPts val="0"/>
              </a:spcBef>
              <a:spcAft>
                <a:spcPts val="0"/>
              </a:spcAft>
              <a:buSzPts val="4800"/>
              <a:buNone/>
              <a:defRPr b="1" sz="4800"/>
            </a:lvl7pPr>
            <a:lvl8pPr lvl="7" rtl="0">
              <a:spcBef>
                <a:spcPts val="0"/>
              </a:spcBef>
              <a:spcAft>
                <a:spcPts val="0"/>
              </a:spcAft>
              <a:buSzPts val="4800"/>
              <a:buNone/>
              <a:defRPr b="1" sz="4800"/>
            </a:lvl8pPr>
            <a:lvl9pPr lvl="8" rtl="0">
              <a:spcBef>
                <a:spcPts val="0"/>
              </a:spcBef>
              <a:spcAft>
                <a:spcPts val="0"/>
              </a:spcAft>
              <a:buSzPts val="4800"/>
              <a:buNone/>
              <a:defRPr b="1" sz="4800"/>
            </a:lvl9pPr>
          </a:lstStyle>
          <a:p/>
        </p:txBody>
      </p:sp>
      <p:sp>
        <p:nvSpPr>
          <p:cNvPr id="28" name="Google Shape;28;p3"/>
          <p:cNvSpPr txBox="1"/>
          <p:nvPr>
            <p:ph idx="1" type="subTitle"/>
          </p:nvPr>
        </p:nvSpPr>
        <p:spPr>
          <a:xfrm>
            <a:off x="1546025" y="3710548"/>
            <a:ext cx="5832600" cy="1046400"/>
          </a:xfrm>
          <a:prstGeom prst="rect">
            <a:avLst/>
          </a:prstGeom>
        </p:spPr>
        <p:txBody>
          <a:bodyPr anchorCtr="0" anchor="t" bIns="91425" lIns="91425" spcFirstLastPara="1" rIns="91425" wrap="square" tIns="91425"/>
          <a:lstStyle>
            <a:lvl1pPr lvl="0" rtl="0">
              <a:spcBef>
                <a:spcPts val="0"/>
              </a:spcBef>
              <a:spcAft>
                <a:spcPts val="0"/>
              </a:spcAft>
              <a:buClr>
                <a:srgbClr val="607D8B"/>
              </a:buClr>
              <a:buSzPts val="3000"/>
              <a:buNone/>
              <a:defRPr>
                <a:solidFill>
                  <a:srgbClr val="607D8B"/>
                </a:solidFill>
              </a:defRPr>
            </a:lvl1pPr>
            <a:lvl2pPr lvl="1" rtl="0">
              <a:spcBef>
                <a:spcPts val="0"/>
              </a:spcBef>
              <a:spcAft>
                <a:spcPts val="0"/>
              </a:spcAft>
              <a:buClr>
                <a:srgbClr val="607D8B"/>
              </a:buClr>
              <a:buSzPts val="3000"/>
              <a:buNone/>
              <a:defRPr sz="3000">
                <a:solidFill>
                  <a:srgbClr val="607D8B"/>
                </a:solidFill>
              </a:defRPr>
            </a:lvl2pPr>
            <a:lvl3pPr lvl="2" rtl="0">
              <a:spcBef>
                <a:spcPts val="0"/>
              </a:spcBef>
              <a:spcAft>
                <a:spcPts val="0"/>
              </a:spcAft>
              <a:buClr>
                <a:srgbClr val="607D8B"/>
              </a:buClr>
              <a:buSzPts val="3000"/>
              <a:buNone/>
              <a:defRPr sz="3000">
                <a:solidFill>
                  <a:srgbClr val="607D8B"/>
                </a:solidFill>
              </a:defRPr>
            </a:lvl3pPr>
            <a:lvl4pPr lvl="3" rtl="0">
              <a:spcBef>
                <a:spcPts val="0"/>
              </a:spcBef>
              <a:spcAft>
                <a:spcPts val="0"/>
              </a:spcAft>
              <a:buClr>
                <a:srgbClr val="607D8B"/>
              </a:buClr>
              <a:buSzPts val="3000"/>
              <a:buNone/>
              <a:defRPr sz="3000">
                <a:solidFill>
                  <a:srgbClr val="607D8B"/>
                </a:solidFill>
              </a:defRPr>
            </a:lvl4pPr>
            <a:lvl5pPr lvl="4" rtl="0">
              <a:spcBef>
                <a:spcPts val="0"/>
              </a:spcBef>
              <a:spcAft>
                <a:spcPts val="0"/>
              </a:spcAft>
              <a:buClr>
                <a:srgbClr val="607D8B"/>
              </a:buClr>
              <a:buSzPts val="3000"/>
              <a:buNone/>
              <a:defRPr sz="3000">
                <a:solidFill>
                  <a:srgbClr val="607D8B"/>
                </a:solidFill>
              </a:defRPr>
            </a:lvl5pPr>
            <a:lvl6pPr lvl="5" rtl="0">
              <a:spcBef>
                <a:spcPts val="0"/>
              </a:spcBef>
              <a:spcAft>
                <a:spcPts val="0"/>
              </a:spcAft>
              <a:buClr>
                <a:srgbClr val="607D8B"/>
              </a:buClr>
              <a:buSzPts val="3000"/>
              <a:buNone/>
              <a:defRPr sz="3000">
                <a:solidFill>
                  <a:srgbClr val="607D8B"/>
                </a:solidFill>
              </a:defRPr>
            </a:lvl6pPr>
            <a:lvl7pPr lvl="6" rtl="0">
              <a:spcBef>
                <a:spcPts val="0"/>
              </a:spcBef>
              <a:spcAft>
                <a:spcPts val="0"/>
              </a:spcAft>
              <a:buClr>
                <a:srgbClr val="607D8B"/>
              </a:buClr>
              <a:buSzPts val="3000"/>
              <a:buNone/>
              <a:defRPr sz="3000">
                <a:solidFill>
                  <a:srgbClr val="607D8B"/>
                </a:solidFill>
              </a:defRPr>
            </a:lvl7pPr>
            <a:lvl8pPr lvl="7" rtl="0">
              <a:spcBef>
                <a:spcPts val="0"/>
              </a:spcBef>
              <a:spcAft>
                <a:spcPts val="0"/>
              </a:spcAft>
              <a:buClr>
                <a:srgbClr val="607D8B"/>
              </a:buClr>
              <a:buSzPts val="3000"/>
              <a:buNone/>
              <a:defRPr sz="3000">
                <a:solidFill>
                  <a:srgbClr val="607D8B"/>
                </a:solidFill>
              </a:defRPr>
            </a:lvl8pPr>
            <a:lvl9pPr lvl="8" rtl="0">
              <a:spcBef>
                <a:spcPts val="0"/>
              </a:spcBef>
              <a:spcAft>
                <a:spcPts val="0"/>
              </a:spcAft>
              <a:buClr>
                <a:srgbClr val="607D8B"/>
              </a:buClr>
              <a:buSzPts val="3000"/>
              <a:buNone/>
              <a:defRPr sz="3000">
                <a:solidFill>
                  <a:srgbClr val="607D8B"/>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spTree>
      <p:nvGrpSpPr>
        <p:cNvPr id="29" name="Shape 29"/>
        <p:cNvGrpSpPr/>
        <p:nvPr/>
      </p:nvGrpSpPr>
      <p:grpSpPr>
        <a:xfrm>
          <a:off x="0" y="0"/>
          <a:ext cx="0" cy="0"/>
          <a:chOff x="0" y="0"/>
          <a:chExt cx="0" cy="0"/>
        </a:xfrm>
      </p:grpSpPr>
      <p:pic>
        <p:nvPicPr>
          <p:cNvPr descr="connections-05.png" id="30" name="Google Shape;30;p4"/>
          <p:cNvPicPr preferRelativeResize="0"/>
          <p:nvPr/>
        </p:nvPicPr>
        <p:blipFill>
          <a:blip r:embed="rId2">
            <a:alphaModFix/>
          </a:blip>
          <a:stretch>
            <a:fillRect/>
          </a:stretch>
        </p:blipFill>
        <p:spPr>
          <a:xfrm flipH="1" rot="10800000">
            <a:off x="5945" y="0"/>
            <a:ext cx="9132109" cy="6858000"/>
          </a:xfrm>
          <a:prstGeom prst="rect">
            <a:avLst/>
          </a:prstGeom>
          <a:noFill/>
          <a:ln>
            <a:noFill/>
          </a:ln>
        </p:spPr>
      </p:pic>
      <p:sp>
        <p:nvSpPr>
          <p:cNvPr id="31" name="Google Shape;31;p4"/>
          <p:cNvSpPr txBox="1"/>
          <p:nvPr>
            <p:ph idx="1" type="body"/>
          </p:nvPr>
        </p:nvSpPr>
        <p:spPr>
          <a:xfrm>
            <a:off x="1215300" y="2501400"/>
            <a:ext cx="6713400" cy="1093200"/>
          </a:xfrm>
          <a:prstGeom prst="rect">
            <a:avLst/>
          </a:prstGeom>
        </p:spPr>
        <p:txBody>
          <a:bodyPr anchorCtr="0" anchor="t" bIns="91425" lIns="91425" spcFirstLastPara="1" rIns="91425" wrap="square" tIns="91425"/>
          <a:lstStyle>
            <a:lvl1pPr indent="-457200" lvl="0" marL="457200" rtl="0" algn="ctr">
              <a:spcBef>
                <a:spcPts val="600"/>
              </a:spcBef>
              <a:spcAft>
                <a:spcPts val="0"/>
              </a:spcAft>
              <a:buClr>
                <a:srgbClr val="263238"/>
              </a:buClr>
              <a:buSzPts val="3600"/>
              <a:buChar char="◎"/>
              <a:defRPr i="1" sz="3600"/>
            </a:lvl1pPr>
            <a:lvl2pPr indent="-457200" lvl="1" marL="914400" rtl="0" algn="ctr">
              <a:spcBef>
                <a:spcPts val="0"/>
              </a:spcBef>
              <a:spcAft>
                <a:spcPts val="0"/>
              </a:spcAft>
              <a:buClr>
                <a:srgbClr val="263238"/>
              </a:buClr>
              <a:buSzPts val="3600"/>
              <a:buChar char="○"/>
              <a:defRPr i="1" sz="3600"/>
            </a:lvl2pPr>
            <a:lvl3pPr indent="-457200" lvl="2" marL="1371600" rtl="0" algn="ctr">
              <a:spcBef>
                <a:spcPts val="0"/>
              </a:spcBef>
              <a:spcAft>
                <a:spcPts val="0"/>
              </a:spcAft>
              <a:buClr>
                <a:srgbClr val="263238"/>
              </a:buClr>
              <a:buSzPts val="3600"/>
              <a:buChar char="◉"/>
              <a:defRPr i="1" sz="3600"/>
            </a:lvl3pPr>
            <a:lvl4pPr indent="-457200" lvl="3" marL="1828800" rtl="0" algn="ctr">
              <a:spcBef>
                <a:spcPts val="0"/>
              </a:spcBef>
              <a:spcAft>
                <a:spcPts val="0"/>
              </a:spcAft>
              <a:buClr>
                <a:srgbClr val="263238"/>
              </a:buClr>
              <a:buSzPts val="3600"/>
              <a:buChar char="●"/>
              <a:defRPr i="1" sz="3600"/>
            </a:lvl4pPr>
            <a:lvl5pPr indent="-457200" lvl="4" marL="2286000" rtl="0" algn="ctr">
              <a:spcBef>
                <a:spcPts val="0"/>
              </a:spcBef>
              <a:spcAft>
                <a:spcPts val="0"/>
              </a:spcAft>
              <a:buClr>
                <a:srgbClr val="263238"/>
              </a:buClr>
              <a:buSzPts val="3600"/>
              <a:buChar char="○"/>
              <a:defRPr i="1" sz="3600"/>
            </a:lvl5pPr>
            <a:lvl6pPr indent="-457200" lvl="5" marL="2743200" rtl="0" algn="ctr">
              <a:spcBef>
                <a:spcPts val="0"/>
              </a:spcBef>
              <a:spcAft>
                <a:spcPts val="0"/>
              </a:spcAft>
              <a:buClr>
                <a:srgbClr val="263238"/>
              </a:buClr>
              <a:buSzPts val="3600"/>
              <a:buChar char="■"/>
              <a:defRPr i="1" sz="3600"/>
            </a:lvl6pPr>
            <a:lvl7pPr indent="-457200" lvl="6" marL="3200400" rtl="0" algn="ctr">
              <a:spcBef>
                <a:spcPts val="0"/>
              </a:spcBef>
              <a:spcAft>
                <a:spcPts val="0"/>
              </a:spcAft>
              <a:buClr>
                <a:srgbClr val="263238"/>
              </a:buClr>
              <a:buSzPts val="3600"/>
              <a:buChar char="●"/>
              <a:defRPr i="1" sz="3600"/>
            </a:lvl7pPr>
            <a:lvl8pPr indent="-457200" lvl="7" marL="3657600" rtl="0" algn="ctr">
              <a:spcBef>
                <a:spcPts val="0"/>
              </a:spcBef>
              <a:spcAft>
                <a:spcPts val="0"/>
              </a:spcAft>
              <a:buClr>
                <a:srgbClr val="263238"/>
              </a:buClr>
              <a:buSzPts val="3600"/>
              <a:buChar char="○"/>
              <a:defRPr i="1" sz="3600"/>
            </a:lvl8pPr>
            <a:lvl9pPr indent="-457200" lvl="8" marL="4114800" algn="ctr">
              <a:spcBef>
                <a:spcPts val="0"/>
              </a:spcBef>
              <a:spcAft>
                <a:spcPts val="0"/>
              </a:spcAft>
              <a:buClr>
                <a:srgbClr val="263238"/>
              </a:buClr>
              <a:buSzPts val="3600"/>
              <a:buChar char="■"/>
              <a:defRPr i="1" sz="3600"/>
            </a:lvl9pPr>
          </a:lstStyle>
          <a:p/>
        </p:txBody>
      </p:sp>
      <p:grpSp>
        <p:nvGrpSpPr>
          <p:cNvPr id="32" name="Google Shape;32;p4"/>
          <p:cNvGrpSpPr/>
          <p:nvPr/>
        </p:nvGrpSpPr>
        <p:grpSpPr>
          <a:xfrm>
            <a:off x="3593400" y="1074285"/>
            <a:ext cx="1957200" cy="1093200"/>
            <a:chOff x="3593400" y="1760085"/>
            <a:chExt cx="1957200" cy="1093200"/>
          </a:xfrm>
        </p:grpSpPr>
        <p:sp>
          <p:nvSpPr>
            <p:cNvPr id="33" name="Google Shape;33;p4"/>
            <p:cNvSpPr txBox="1"/>
            <p:nvPr/>
          </p:nvSpPr>
          <p:spPr>
            <a:xfrm>
              <a:off x="3593400" y="1872097"/>
              <a:ext cx="1957200" cy="87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6000">
                  <a:solidFill>
                    <a:srgbClr val="0091EA"/>
                  </a:solidFill>
                  <a:latin typeface="Source Sans Pro"/>
                  <a:ea typeface="Source Sans Pro"/>
                  <a:cs typeface="Source Sans Pro"/>
                  <a:sym typeface="Source Sans Pro"/>
                </a:rPr>
                <a:t>“</a:t>
              </a:r>
              <a:endParaRPr b="1" sz="6000">
                <a:solidFill>
                  <a:srgbClr val="0091EA"/>
                </a:solidFill>
                <a:latin typeface="Source Sans Pro"/>
                <a:ea typeface="Source Sans Pro"/>
                <a:cs typeface="Source Sans Pro"/>
                <a:sym typeface="Source Sans Pro"/>
              </a:endParaRPr>
            </a:p>
          </p:txBody>
        </p:sp>
        <p:sp>
          <p:nvSpPr>
            <p:cNvPr id="34" name="Google Shape;34;p4"/>
            <p:cNvSpPr/>
            <p:nvPr/>
          </p:nvSpPr>
          <p:spPr>
            <a:xfrm>
              <a:off x="4025400" y="1760085"/>
              <a:ext cx="1093200" cy="1093200"/>
            </a:xfrm>
            <a:prstGeom prst="ellipse">
              <a:avLst/>
            </a:prstGeom>
            <a:noFill/>
            <a:ln cap="flat" cmpd="sng" w="9525">
              <a:solidFill>
                <a:srgbClr val="CFD8DC"/>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4190700" y="1925385"/>
              <a:ext cx="762600" cy="762600"/>
            </a:xfrm>
            <a:prstGeom prst="ellipse">
              <a:avLst/>
            </a:prstGeom>
            <a:noFill/>
            <a:ln cap="flat" cmpd="sng" w="19050">
              <a:solidFill>
                <a:srgbClr val="CFD8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6" name="Google Shape;36;p4"/>
          <p:cNvCxnSpPr>
            <a:endCxn id="34" idx="1"/>
          </p:cNvCxnSpPr>
          <p:nvPr/>
        </p:nvCxnSpPr>
        <p:spPr>
          <a:xfrm>
            <a:off x="3742095" y="871980"/>
            <a:ext cx="443400" cy="362400"/>
          </a:xfrm>
          <a:prstGeom prst="straightConnector1">
            <a:avLst/>
          </a:prstGeom>
          <a:noFill/>
          <a:ln cap="flat" cmpd="sng" w="9525">
            <a:solidFill>
              <a:srgbClr val="CFD8DC"/>
            </a:solidFill>
            <a:prstDash val="solid"/>
            <a:round/>
            <a:headEnd len="med" w="med" type="none"/>
            <a:tailEnd len="med" w="med" type="none"/>
          </a:ln>
        </p:spPr>
      </p:cxnSp>
      <p:cxnSp>
        <p:nvCxnSpPr>
          <p:cNvPr id="37" name="Google Shape;37;p4"/>
          <p:cNvCxnSpPr/>
          <p:nvPr/>
        </p:nvCxnSpPr>
        <p:spPr>
          <a:xfrm rot="10800000">
            <a:off x="4114800" y="269685"/>
            <a:ext cx="457200" cy="804600"/>
          </a:xfrm>
          <a:prstGeom prst="straightConnector1">
            <a:avLst/>
          </a:prstGeom>
          <a:noFill/>
          <a:ln cap="flat" cmpd="sng" w="9525">
            <a:solidFill>
              <a:srgbClr val="CFD8DC"/>
            </a:solidFill>
            <a:prstDash val="solid"/>
            <a:round/>
            <a:headEnd len="med" w="med" type="none"/>
            <a:tailEnd len="med" w="med" type="none"/>
          </a:ln>
        </p:spPr>
      </p:cxnSp>
      <p:cxnSp>
        <p:nvCxnSpPr>
          <p:cNvPr id="38" name="Google Shape;38;p4"/>
          <p:cNvCxnSpPr/>
          <p:nvPr/>
        </p:nvCxnSpPr>
        <p:spPr>
          <a:xfrm flipH="1" rot="10800000">
            <a:off x="4749075" y="753125"/>
            <a:ext cx="95100" cy="348900"/>
          </a:xfrm>
          <a:prstGeom prst="straightConnector1">
            <a:avLst/>
          </a:prstGeom>
          <a:noFill/>
          <a:ln cap="flat" cmpd="sng" w="9525">
            <a:solidFill>
              <a:srgbClr val="CFD8DC"/>
            </a:solidFill>
            <a:prstDash val="solid"/>
            <a:round/>
            <a:headEnd len="med" w="med" type="none"/>
            <a:tailEnd len="med" w="med" type="none"/>
          </a:ln>
        </p:spPr>
      </p:cxnSp>
      <p:sp>
        <p:nvSpPr>
          <p:cNvPr id="39" name="Google Shape;39;p4"/>
          <p:cNvSpPr txBox="1"/>
          <p:nvPr>
            <p:ph idx="12" type="sldNum"/>
          </p:nvPr>
        </p:nvSpPr>
        <p:spPr>
          <a:xfrm>
            <a:off x="-87" y="6333125"/>
            <a:ext cx="9144000" cy="525000"/>
          </a:xfrm>
          <a:prstGeom prst="rect">
            <a:avLst/>
          </a:prstGeom>
        </p:spPr>
        <p:txBody>
          <a:bodyPr anchorCtr="0" anchor="t" bIns="91425" lIns="91425" spcFirstLastPara="1" rIns="91425" wrap="square" tIns="91425">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type="tx">
  <p:cSld name="TITLE_AND_BODY">
    <p:spTree>
      <p:nvGrpSpPr>
        <p:cNvPr id="40" name="Shape 40"/>
        <p:cNvGrpSpPr/>
        <p:nvPr/>
      </p:nvGrpSpPr>
      <p:grpSpPr>
        <a:xfrm>
          <a:off x="0" y="0"/>
          <a:ext cx="0" cy="0"/>
          <a:chOff x="0" y="0"/>
          <a:chExt cx="0" cy="0"/>
        </a:xfrm>
      </p:grpSpPr>
      <p:sp>
        <p:nvSpPr>
          <p:cNvPr id="41" name="Google Shape;41;p5"/>
          <p:cNvSpPr txBox="1"/>
          <p:nvPr>
            <p:ph type="title"/>
          </p:nvPr>
        </p:nvSpPr>
        <p:spPr>
          <a:xfrm>
            <a:off x="786150" y="410826"/>
            <a:ext cx="7571700" cy="936900"/>
          </a:xfrm>
          <a:prstGeom prst="rect">
            <a:avLst/>
          </a:prstGeom>
        </p:spPr>
        <p:txBody>
          <a:bodyPr anchorCtr="0" anchor="b" bIns="91425" lIns="91425" spcFirstLastPara="1" rIns="91425" wrap="square" tIns="91425"/>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2" name="Google Shape;42;p5"/>
          <p:cNvSpPr txBox="1"/>
          <p:nvPr>
            <p:ph idx="1" type="body"/>
          </p:nvPr>
        </p:nvSpPr>
        <p:spPr>
          <a:xfrm>
            <a:off x="786150" y="1682267"/>
            <a:ext cx="7571700" cy="4764900"/>
          </a:xfrm>
          <a:prstGeom prst="rect">
            <a:avLst/>
          </a:prstGeom>
        </p:spPr>
        <p:txBody>
          <a:bodyPr anchorCtr="0" anchor="t" bIns="91425" lIns="91425" spcFirstLastPara="1" rIns="91425" wrap="square" tIns="91425"/>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43" name="Google Shape;43;p5"/>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type="twoColTx">
  <p:cSld name="TITLE_AND_TWO_COLUMNS">
    <p:spTree>
      <p:nvGrpSpPr>
        <p:cNvPr id="44" name="Shape 44"/>
        <p:cNvGrpSpPr/>
        <p:nvPr/>
      </p:nvGrpSpPr>
      <p:grpSpPr>
        <a:xfrm>
          <a:off x="0" y="0"/>
          <a:ext cx="0" cy="0"/>
          <a:chOff x="0" y="0"/>
          <a:chExt cx="0" cy="0"/>
        </a:xfrm>
      </p:grpSpPr>
      <p:sp>
        <p:nvSpPr>
          <p:cNvPr id="45" name="Google Shape;45;p6"/>
          <p:cNvSpPr txBox="1"/>
          <p:nvPr>
            <p:ph type="title"/>
          </p:nvPr>
        </p:nvSpPr>
        <p:spPr>
          <a:xfrm>
            <a:off x="786150" y="410826"/>
            <a:ext cx="7571700" cy="936900"/>
          </a:xfrm>
          <a:prstGeom prst="rect">
            <a:avLst/>
          </a:prstGeom>
        </p:spPr>
        <p:txBody>
          <a:bodyPr anchorCtr="0" anchor="b" bIns="91425" lIns="91425" spcFirstLastPara="1" rIns="91425" wrap="square" tIns="91425"/>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6" name="Google Shape;46;p6"/>
          <p:cNvSpPr txBox="1"/>
          <p:nvPr>
            <p:ph idx="1" type="body"/>
          </p:nvPr>
        </p:nvSpPr>
        <p:spPr>
          <a:xfrm>
            <a:off x="786137" y="1600200"/>
            <a:ext cx="3675300" cy="4967700"/>
          </a:xfrm>
          <a:prstGeom prst="rect">
            <a:avLst/>
          </a:prstGeom>
        </p:spPr>
        <p:txBody>
          <a:bodyPr anchorCtr="0" anchor="t" bIns="91425" lIns="91425" spcFirstLastPara="1" rIns="91425" wrap="square" tIns="91425"/>
          <a:lstStyle>
            <a:lvl1pPr indent="-393700" lvl="0" marL="457200">
              <a:spcBef>
                <a:spcPts val="600"/>
              </a:spcBef>
              <a:spcAft>
                <a:spcPts val="0"/>
              </a:spcAft>
              <a:buSzPts val="2600"/>
              <a:buChar char="◎"/>
              <a:defRPr sz="2600"/>
            </a:lvl1pPr>
            <a:lvl2pPr indent="-393700" lvl="1" marL="914400">
              <a:spcBef>
                <a:spcPts val="0"/>
              </a:spcBef>
              <a:spcAft>
                <a:spcPts val="0"/>
              </a:spcAft>
              <a:buSzPts val="2600"/>
              <a:buChar char="○"/>
              <a:defRPr sz="2600"/>
            </a:lvl2pPr>
            <a:lvl3pPr indent="-393700" lvl="2" marL="1371600">
              <a:spcBef>
                <a:spcPts val="0"/>
              </a:spcBef>
              <a:spcAft>
                <a:spcPts val="0"/>
              </a:spcAft>
              <a:buSzPts val="2600"/>
              <a:buChar char="◉"/>
              <a:defRPr sz="2600"/>
            </a:lvl3pPr>
            <a:lvl4pPr indent="-393700" lvl="3" marL="1828800">
              <a:spcBef>
                <a:spcPts val="0"/>
              </a:spcBef>
              <a:spcAft>
                <a:spcPts val="0"/>
              </a:spcAft>
              <a:buSzPts val="2600"/>
              <a:buChar char="●"/>
              <a:defRPr sz="2600"/>
            </a:lvl4pPr>
            <a:lvl5pPr indent="-393700" lvl="4" marL="2286000">
              <a:spcBef>
                <a:spcPts val="0"/>
              </a:spcBef>
              <a:spcAft>
                <a:spcPts val="0"/>
              </a:spcAft>
              <a:buSzPts val="2600"/>
              <a:buChar char="○"/>
              <a:defRPr sz="2600"/>
            </a:lvl5pPr>
            <a:lvl6pPr indent="-393700" lvl="5" marL="2743200">
              <a:spcBef>
                <a:spcPts val="0"/>
              </a:spcBef>
              <a:spcAft>
                <a:spcPts val="0"/>
              </a:spcAft>
              <a:buSzPts val="2600"/>
              <a:buChar char="■"/>
              <a:defRPr sz="2600"/>
            </a:lvl6pPr>
            <a:lvl7pPr indent="-393700" lvl="6" marL="3200400">
              <a:spcBef>
                <a:spcPts val="0"/>
              </a:spcBef>
              <a:spcAft>
                <a:spcPts val="0"/>
              </a:spcAft>
              <a:buSzPts val="2600"/>
              <a:buChar char="●"/>
              <a:defRPr sz="2600"/>
            </a:lvl7pPr>
            <a:lvl8pPr indent="-393700" lvl="7" marL="3657600">
              <a:spcBef>
                <a:spcPts val="0"/>
              </a:spcBef>
              <a:spcAft>
                <a:spcPts val="0"/>
              </a:spcAft>
              <a:buSzPts val="2600"/>
              <a:buChar char="○"/>
              <a:defRPr sz="2600"/>
            </a:lvl8pPr>
            <a:lvl9pPr indent="-393700" lvl="8" marL="4114800">
              <a:spcBef>
                <a:spcPts val="0"/>
              </a:spcBef>
              <a:spcAft>
                <a:spcPts val="0"/>
              </a:spcAft>
              <a:buSzPts val="2600"/>
              <a:buChar char="■"/>
              <a:defRPr sz="2600"/>
            </a:lvl9pPr>
          </a:lstStyle>
          <a:p/>
        </p:txBody>
      </p:sp>
      <p:sp>
        <p:nvSpPr>
          <p:cNvPr id="47" name="Google Shape;47;p6"/>
          <p:cNvSpPr txBox="1"/>
          <p:nvPr>
            <p:ph idx="2" type="body"/>
          </p:nvPr>
        </p:nvSpPr>
        <p:spPr>
          <a:xfrm>
            <a:off x="4682659" y="1600200"/>
            <a:ext cx="3675300" cy="4967700"/>
          </a:xfrm>
          <a:prstGeom prst="rect">
            <a:avLst/>
          </a:prstGeom>
        </p:spPr>
        <p:txBody>
          <a:bodyPr anchorCtr="0" anchor="t" bIns="91425" lIns="91425" spcFirstLastPara="1" rIns="91425" wrap="square" tIns="91425"/>
          <a:lstStyle>
            <a:lvl1pPr indent="-393700" lvl="0" marL="457200">
              <a:spcBef>
                <a:spcPts val="600"/>
              </a:spcBef>
              <a:spcAft>
                <a:spcPts val="0"/>
              </a:spcAft>
              <a:buSzPts val="2600"/>
              <a:buChar char="◎"/>
              <a:defRPr sz="2600"/>
            </a:lvl1pPr>
            <a:lvl2pPr indent="-393700" lvl="1" marL="914400">
              <a:spcBef>
                <a:spcPts val="0"/>
              </a:spcBef>
              <a:spcAft>
                <a:spcPts val="0"/>
              </a:spcAft>
              <a:buSzPts val="2600"/>
              <a:buChar char="○"/>
              <a:defRPr sz="2600"/>
            </a:lvl2pPr>
            <a:lvl3pPr indent="-393700" lvl="2" marL="1371600">
              <a:spcBef>
                <a:spcPts val="0"/>
              </a:spcBef>
              <a:spcAft>
                <a:spcPts val="0"/>
              </a:spcAft>
              <a:buSzPts val="2600"/>
              <a:buChar char="◉"/>
              <a:defRPr sz="2600"/>
            </a:lvl3pPr>
            <a:lvl4pPr indent="-393700" lvl="3" marL="1828800">
              <a:spcBef>
                <a:spcPts val="0"/>
              </a:spcBef>
              <a:spcAft>
                <a:spcPts val="0"/>
              </a:spcAft>
              <a:buSzPts val="2600"/>
              <a:buChar char="●"/>
              <a:defRPr sz="2600"/>
            </a:lvl4pPr>
            <a:lvl5pPr indent="-393700" lvl="4" marL="2286000">
              <a:spcBef>
                <a:spcPts val="0"/>
              </a:spcBef>
              <a:spcAft>
                <a:spcPts val="0"/>
              </a:spcAft>
              <a:buSzPts val="2600"/>
              <a:buChar char="○"/>
              <a:defRPr sz="2600"/>
            </a:lvl5pPr>
            <a:lvl6pPr indent="-393700" lvl="5" marL="2743200">
              <a:spcBef>
                <a:spcPts val="0"/>
              </a:spcBef>
              <a:spcAft>
                <a:spcPts val="0"/>
              </a:spcAft>
              <a:buSzPts val="2600"/>
              <a:buChar char="■"/>
              <a:defRPr sz="2600"/>
            </a:lvl6pPr>
            <a:lvl7pPr indent="-393700" lvl="6" marL="3200400">
              <a:spcBef>
                <a:spcPts val="0"/>
              </a:spcBef>
              <a:spcAft>
                <a:spcPts val="0"/>
              </a:spcAft>
              <a:buSzPts val="2600"/>
              <a:buChar char="●"/>
              <a:defRPr sz="2600"/>
            </a:lvl7pPr>
            <a:lvl8pPr indent="-393700" lvl="7" marL="3657600">
              <a:spcBef>
                <a:spcPts val="0"/>
              </a:spcBef>
              <a:spcAft>
                <a:spcPts val="0"/>
              </a:spcAft>
              <a:buSzPts val="2600"/>
              <a:buChar char="○"/>
              <a:defRPr sz="2600"/>
            </a:lvl8pPr>
            <a:lvl9pPr indent="-393700" lvl="8" marL="4114800">
              <a:spcBef>
                <a:spcPts val="0"/>
              </a:spcBef>
              <a:spcAft>
                <a:spcPts val="0"/>
              </a:spcAft>
              <a:buSzPts val="2600"/>
              <a:buChar char="■"/>
              <a:defRPr sz="2600"/>
            </a:lvl9pPr>
          </a:lstStyle>
          <a:p/>
        </p:txBody>
      </p:sp>
      <p:sp>
        <p:nvSpPr>
          <p:cNvPr id="48" name="Google Shape;48;p6"/>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spTree>
      <p:nvGrpSpPr>
        <p:cNvPr id="49" name="Shape 49"/>
        <p:cNvGrpSpPr/>
        <p:nvPr/>
      </p:nvGrpSpPr>
      <p:grpSpPr>
        <a:xfrm>
          <a:off x="0" y="0"/>
          <a:ext cx="0" cy="0"/>
          <a:chOff x="0" y="0"/>
          <a:chExt cx="0" cy="0"/>
        </a:xfrm>
      </p:grpSpPr>
      <p:sp>
        <p:nvSpPr>
          <p:cNvPr id="50" name="Google Shape;50;p7"/>
          <p:cNvSpPr txBox="1"/>
          <p:nvPr>
            <p:ph type="title"/>
          </p:nvPr>
        </p:nvSpPr>
        <p:spPr>
          <a:xfrm>
            <a:off x="786150" y="410826"/>
            <a:ext cx="7571700" cy="936900"/>
          </a:xfrm>
          <a:prstGeom prst="rect">
            <a:avLst/>
          </a:prstGeom>
        </p:spPr>
        <p:txBody>
          <a:bodyPr anchorCtr="0" anchor="b" bIns="91425" lIns="91425" spcFirstLastPara="1" rIns="91425" wrap="square" tIns="91425"/>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p:txBody>
      </p:sp>
      <p:sp>
        <p:nvSpPr>
          <p:cNvPr id="51" name="Google Shape;51;p7"/>
          <p:cNvSpPr txBox="1"/>
          <p:nvPr>
            <p:ph idx="1" type="body"/>
          </p:nvPr>
        </p:nvSpPr>
        <p:spPr>
          <a:xfrm>
            <a:off x="786150" y="1600200"/>
            <a:ext cx="2419800" cy="4967700"/>
          </a:xfrm>
          <a:prstGeom prst="rect">
            <a:avLst/>
          </a:prstGeom>
        </p:spPr>
        <p:txBody>
          <a:bodyPr anchorCtr="0" anchor="t" bIns="91425" lIns="91425" spcFirstLastPara="1" rIns="91425" wrap="square" tIns="91425"/>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52" name="Google Shape;52;p7"/>
          <p:cNvSpPr txBox="1"/>
          <p:nvPr>
            <p:ph idx="2" type="body"/>
          </p:nvPr>
        </p:nvSpPr>
        <p:spPr>
          <a:xfrm>
            <a:off x="3329992" y="1600200"/>
            <a:ext cx="2419800" cy="4967700"/>
          </a:xfrm>
          <a:prstGeom prst="rect">
            <a:avLst/>
          </a:prstGeom>
        </p:spPr>
        <p:txBody>
          <a:bodyPr anchorCtr="0" anchor="t" bIns="91425" lIns="91425" spcFirstLastPara="1" rIns="91425" wrap="square" tIns="91425"/>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53" name="Google Shape;53;p7"/>
          <p:cNvSpPr txBox="1"/>
          <p:nvPr>
            <p:ph idx="3" type="body"/>
          </p:nvPr>
        </p:nvSpPr>
        <p:spPr>
          <a:xfrm>
            <a:off x="5873834" y="1600200"/>
            <a:ext cx="2419800" cy="4967700"/>
          </a:xfrm>
          <a:prstGeom prst="rect">
            <a:avLst/>
          </a:prstGeom>
        </p:spPr>
        <p:txBody>
          <a:bodyPr anchorCtr="0" anchor="t" bIns="91425" lIns="91425" spcFirstLastPara="1" rIns="91425" wrap="square" tIns="91425"/>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54" name="Google Shape;54;p7"/>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bg>
      <p:bgPr>
        <a:blipFill>
          <a:blip r:embed="rId2">
            <a:alphaModFix/>
          </a:blip>
          <a:stretch>
            <a:fillRect/>
          </a:stretch>
        </a:blipFill>
      </p:bgPr>
    </p:bg>
    <p:spTree>
      <p:nvGrpSpPr>
        <p:cNvPr id="55" name="Shape 55"/>
        <p:cNvGrpSpPr/>
        <p:nvPr/>
      </p:nvGrpSpPr>
      <p:grpSpPr>
        <a:xfrm>
          <a:off x="0" y="0"/>
          <a:ext cx="0" cy="0"/>
          <a:chOff x="0" y="0"/>
          <a:chExt cx="0" cy="0"/>
        </a:xfrm>
      </p:grpSpPr>
      <p:sp>
        <p:nvSpPr>
          <p:cNvPr id="56" name="Google Shape;56;p8"/>
          <p:cNvSpPr txBox="1"/>
          <p:nvPr>
            <p:ph type="title"/>
          </p:nvPr>
        </p:nvSpPr>
        <p:spPr>
          <a:xfrm>
            <a:off x="786150" y="410826"/>
            <a:ext cx="7571700" cy="936900"/>
          </a:xfrm>
          <a:prstGeom prst="rect">
            <a:avLst/>
          </a:prstGeom>
        </p:spPr>
        <p:txBody>
          <a:bodyPr anchorCtr="0" anchor="b" bIns="91425" lIns="91425" spcFirstLastPara="1" rIns="91425" wrap="square" tIns="91425"/>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57" name="Google Shape;57;p8"/>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bg>
      <p:bgPr>
        <a:blipFill>
          <a:blip r:embed="rId2">
            <a:alphaModFix/>
          </a:blip>
          <a:stretch>
            <a:fillRect/>
          </a:stretch>
        </a:blipFill>
      </p:bgPr>
    </p:bg>
    <p:spTree>
      <p:nvGrpSpPr>
        <p:cNvPr id="58" name="Shape 58"/>
        <p:cNvGrpSpPr/>
        <p:nvPr/>
      </p:nvGrpSpPr>
      <p:grpSpPr>
        <a:xfrm>
          <a:off x="0" y="0"/>
          <a:ext cx="0" cy="0"/>
          <a:chOff x="0" y="0"/>
          <a:chExt cx="0" cy="0"/>
        </a:xfrm>
      </p:grpSpPr>
      <p:sp>
        <p:nvSpPr>
          <p:cNvPr id="59" name="Google Shape;59;p9"/>
          <p:cNvSpPr txBox="1"/>
          <p:nvPr>
            <p:ph idx="1" type="body"/>
          </p:nvPr>
        </p:nvSpPr>
        <p:spPr>
          <a:xfrm>
            <a:off x="457200" y="5407123"/>
            <a:ext cx="8229600" cy="491400"/>
          </a:xfrm>
          <a:prstGeom prst="rect">
            <a:avLst/>
          </a:prstGeom>
        </p:spPr>
        <p:txBody>
          <a:bodyPr anchorCtr="0" anchor="t" bIns="91425" lIns="91425" spcFirstLastPara="1" rIns="91425" wrap="square" tIns="91425"/>
          <a:lstStyle>
            <a:lvl1pPr indent="-228600" lvl="0" marL="457200" algn="ctr">
              <a:spcBef>
                <a:spcPts val="360"/>
              </a:spcBef>
              <a:spcAft>
                <a:spcPts val="0"/>
              </a:spcAft>
              <a:buSzPts val="1800"/>
              <a:buNone/>
              <a:defRPr sz="1800"/>
            </a:lvl1pPr>
          </a:lstStyle>
          <a:p/>
        </p:txBody>
      </p:sp>
      <p:sp>
        <p:nvSpPr>
          <p:cNvPr id="60" name="Google Shape;60;p9"/>
          <p:cNvSpPr txBox="1"/>
          <p:nvPr>
            <p:ph idx="12" type="sldNum"/>
          </p:nvPr>
        </p:nvSpPr>
        <p:spPr>
          <a:xfrm>
            <a:off x="-92" y="6333125"/>
            <a:ext cx="9144000" cy="525000"/>
          </a:xfrm>
          <a:prstGeom prst="rect">
            <a:avLst/>
          </a:prstGeom>
        </p:spPr>
        <p:txBody>
          <a:bodyPr anchorCtr="0" anchor="t" bIns="91425" lIns="91425" spcFirstLastPara="1" rIns="91425" wrap="square" tIns="91425">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blipFill>
          <a:blip r:embed="rId2">
            <a:alphaModFix/>
          </a:blip>
          <a:stretch>
            <a:fillRect/>
          </a:stretch>
        </a:blipFill>
      </p:bgPr>
    </p:bg>
    <p:spTree>
      <p:nvGrpSpPr>
        <p:cNvPr id="61" name="Shape 61"/>
        <p:cNvGrpSpPr/>
        <p:nvPr/>
      </p:nvGrpSpPr>
      <p:grpSpPr>
        <a:xfrm>
          <a:off x="0" y="0"/>
          <a:ext cx="0" cy="0"/>
          <a:chOff x="0" y="0"/>
          <a:chExt cx="0" cy="0"/>
        </a:xfrm>
      </p:grpSpPr>
      <p:sp>
        <p:nvSpPr>
          <p:cNvPr id="62" name="Google Shape;62;p10"/>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2" Type="http://schemas.openxmlformats.org/officeDocument/2006/relationships/theme" Target="../theme/theme1.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86150" y="410826"/>
            <a:ext cx="7571700" cy="936900"/>
          </a:xfrm>
          <a:prstGeom prst="rect">
            <a:avLst/>
          </a:prstGeom>
          <a:noFill/>
          <a:ln>
            <a:noFill/>
          </a:ln>
        </p:spPr>
        <p:txBody>
          <a:bodyPr anchorCtr="0" anchor="b" bIns="91425" lIns="91425" spcFirstLastPara="1" rIns="91425" wrap="square" tIns="91425"/>
          <a:lstStyle>
            <a:lvl1pPr lvl="0">
              <a:spcBef>
                <a:spcPts val="0"/>
              </a:spcBef>
              <a:spcAft>
                <a:spcPts val="0"/>
              </a:spcAft>
              <a:buClr>
                <a:srgbClr val="0091EA"/>
              </a:buClr>
              <a:buSzPts val="2000"/>
              <a:buFont typeface="Roboto Slab"/>
              <a:buNone/>
              <a:defRPr sz="2000">
                <a:solidFill>
                  <a:srgbClr val="0091EA"/>
                </a:solidFill>
                <a:latin typeface="Roboto Slab"/>
                <a:ea typeface="Roboto Slab"/>
                <a:cs typeface="Roboto Slab"/>
                <a:sym typeface="Roboto Slab"/>
              </a:defRPr>
            </a:lvl1pPr>
            <a:lvl2pPr lvl="1">
              <a:spcBef>
                <a:spcPts val="0"/>
              </a:spcBef>
              <a:spcAft>
                <a:spcPts val="0"/>
              </a:spcAft>
              <a:buClr>
                <a:srgbClr val="0091EA"/>
              </a:buClr>
              <a:buSzPts val="2000"/>
              <a:buFont typeface="Roboto Slab"/>
              <a:buNone/>
              <a:defRPr sz="2000">
                <a:solidFill>
                  <a:srgbClr val="0091EA"/>
                </a:solidFill>
                <a:latin typeface="Roboto Slab"/>
                <a:ea typeface="Roboto Slab"/>
                <a:cs typeface="Roboto Slab"/>
                <a:sym typeface="Roboto Slab"/>
              </a:defRPr>
            </a:lvl2pPr>
            <a:lvl3pPr lvl="2">
              <a:spcBef>
                <a:spcPts val="0"/>
              </a:spcBef>
              <a:spcAft>
                <a:spcPts val="0"/>
              </a:spcAft>
              <a:buClr>
                <a:srgbClr val="0091EA"/>
              </a:buClr>
              <a:buSzPts val="2000"/>
              <a:buFont typeface="Roboto Slab"/>
              <a:buNone/>
              <a:defRPr sz="2000">
                <a:solidFill>
                  <a:srgbClr val="0091EA"/>
                </a:solidFill>
                <a:latin typeface="Roboto Slab"/>
                <a:ea typeface="Roboto Slab"/>
                <a:cs typeface="Roboto Slab"/>
                <a:sym typeface="Roboto Slab"/>
              </a:defRPr>
            </a:lvl3pPr>
            <a:lvl4pPr lvl="3">
              <a:spcBef>
                <a:spcPts val="0"/>
              </a:spcBef>
              <a:spcAft>
                <a:spcPts val="0"/>
              </a:spcAft>
              <a:buClr>
                <a:srgbClr val="0091EA"/>
              </a:buClr>
              <a:buSzPts val="2000"/>
              <a:buFont typeface="Roboto Slab"/>
              <a:buNone/>
              <a:defRPr sz="2000">
                <a:solidFill>
                  <a:srgbClr val="0091EA"/>
                </a:solidFill>
                <a:latin typeface="Roboto Slab"/>
                <a:ea typeface="Roboto Slab"/>
                <a:cs typeface="Roboto Slab"/>
                <a:sym typeface="Roboto Slab"/>
              </a:defRPr>
            </a:lvl4pPr>
            <a:lvl5pPr lvl="4">
              <a:spcBef>
                <a:spcPts val="0"/>
              </a:spcBef>
              <a:spcAft>
                <a:spcPts val="0"/>
              </a:spcAft>
              <a:buClr>
                <a:srgbClr val="0091EA"/>
              </a:buClr>
              <a:buSzPts val="2000"/>
              <a:buFont typeface="Roboto Slab"/>
              <a:buNone/>
              <a:defRPr sz="2000">
                <a:solidFill>
                  <a:srgbClr val="0091EA"/>
                </a:solidFill>
                <a:latin typeface="Roboto Slab"/>
                <a:ea typeface="Roboto Slab"/>
                <a:cs typeface="Roboto Slab"/>
                <a:sym typeface="Roboto Slab"/>
              </a:defRPr>
            </a:lvl5pPr>
            <a:lvl6pPr lvl="5">
              <a:spcBef>
                <a:spcPts val="0"/>
              </a:spcBef>
              <a:spcAft>
                <a:spcPts val="0"/>
              </a:spcAft>
              <a:buClr>
                <a:srgbClr val="0091EA"/>
              </a:buClr>
              <a:buSzPts val="2000"/>
              <a:buFont typeface="Roboto Slab"/>
              <a:buNone/>
              <a:defRPr sz="2000">
                <a:solidFill>
                  <a:srgbClr val="0091EA"/>
                </a:solidFill>
                <a:latin typeface="Roboto Slab"/>
                <a:ea typeface="Roboto Slab"/>
                <a:cs typeface="Roboto Slab"/>
                <a:sym typeface="Roboto Slab"/>
              </a:defRPr>
            </a:lvl6pPr>
            <a:lvl7pPr lvl="6">
              <a:spcBef>
                <a:spcPts val="0"/>
              </a:spcBef>
              <a:spcAft>
                <a:spcPts val="0"/>
              </a:spcAft>
              <a:buClr>
                <a:srgbClr val="0091EA"/>
              </a:buClr>
              <a:buSzPts val="2000"/>
              <a:buFont typeface="Roboto Slab"/>
              <a:buNone/>
              <a:defRPr sz="2000">
                <a:solidFill>
                  <a:srgbClr val="0091EA"/>
                </a:solidFill>
                <a:latin typeface="Roboto Slab"/>
                <a:ea typeface="Roboto Slab"/>
                <a:cs typeface="Roboto Slab"/>
                <a:sym typeface="Roboto Slab"/>
              </a:defRPr>
            </a:lvl7pPr>
            <a:lvl8pPr lvl="7">
              <a:spcBef>
                <a:spcPts val="0"/>
              </a:spcBef>
              <a:spcAft>
                <a:spcPts val="0"/>
              </a:spcAft>
              <a:buClr>
                <a:srgbClr val="0091EA"/>
              </a:buClr>
              <a:buSzPts val="2000"/>
              <a:buFont typeface="Roboto Slab"/>
              <a:buNone/>
              <a:defRPr sz="2000">
                <a:solidFill>
                  <a:srgbClr val="0091EA"/>
                </a:solidFill>
                <a:latin typeface="Roboto Slab"/>
                <a:ea typeface="Roboto Slab"/>
                <a:cs typeface="Roboto Slab"/>
                <a:sym typeface="Roboto Slab"/>
              </a:defRPr>
            </a:lvl8pPr>
            <a:lvl9pPr lvl="8">
              <a:spcBef>
                <a:spcPts val="0"/>
              </a:spcBef>
              <a:spcAft>
                <a:spcPts val="0"/>
              </a:spcAft>
              <a:buClr>
                <a:srgbClr val="0091EA"/>
              </a:buClr>
              <a:buSzPts val="2000"/>
              <a:buFont typeface="Roboto Slab"/>
              <a:buNone/>
              <a:defRPr sz="2000">
                <a:solidFill>
                  <a:srgbClr val="0091EA"/>
                </a:solidFill>
                <a:latin typeface="Roboto Slab"/>
                <a:ea typeface="Roboto Slab"/>
                <a:cs typeface="Roboto Slab"/>
                <a:sym typeface="Roboto Slab"/>
              </a:defRPr>
            </a:lvl9pPr>
          </a:lstStyle>
          <a:p/>
        </p:txBody>
      </p:sp>
      <p:sp>
        <p:nvSpPr>
          <p:cNvPr id="7" name="Google Shape;7;p1"/>
          <p:cNvSpPr txBox="1"/>
          <p:nvPr>
            <p:ph idx="1" type="body"/>
          </p:nvPr>
        </p:nvSpPr>
        <p:spPr>
          <a:xfrm>
            <a:off x="786150" y="1682267"/>
            <a:ext cx="7571700" cy="4764900"/>
          </a:xfrm>
          <a:prstGeom prst="rect">
            <a:avLst/>
          </a:prstGeom>
          <a:noFill/>
          <a:ln>
            <a:noFill/>
          </a:ln>
        </p:spPr>
        <p:txBody>
          <a:bodyPr anchorCtr="0" anchor="t" bIns="91425" lIns="91425" spcFirstLastPara="1" rIns="91425" wrap="square" tIns="91425"/>
          <a:lstStyle>
            <a:lvl1pPr indent="-419100" lvl="0" marL="457200">
              <a:spcBef>
                <a:spcPts val="600"/>
              </a:spcBef>
              <a:spcAft>
                <a:spcPts val="0"/>
              </a:spcAft>
              <a:buClr>
                <a:srgbClr val="CFD8DC"/>
              </a:buClr>
              <a:buSzPts val="3000"/>
              <a:buFont typeface="Source Sans Pro"/>
              <a:buChar char="◎"/>
              <a:defRPr sz="3000">
                <a:solidFill>
                  <a:srgbClr val="263238"/>
                </a:solidFill>
                <a:latin typeface="Source Sans Pro"/>
                <a:ea typeface="Source Sans Pro"/>
                <a:cs typeface="Source Sans Pro"/>
                <a:sym typeface="Source Sans Pro"/>
              </a:defRPr>
            </a:lvl1pPr>
            <a:lvl2pPr indent="-381000" lvl="1" marL="914400">
              <a:spcBef>
                <a:spcPts val="0"/>
              </a:spcBef>
              <a:spcAft>
                <a:spcPts val="0"/>
              </a:spcAft>
              <a:buClr>
                <a:srgbClr val="CFD8DC"/>
              </a:buClr>
              <a:buSzPts val="2400"/>
              <a:buFont typeface="Source Sans Pro"/>
              <a:buChar char="○"/>
              <a:defRPr sz="2400">
                <a:solidFill>
                  <a:srgbClr val="263238"/>
                </a:solidFill>
                <a:latin typeface="Source Sans Pro"/>
                <a:ea typeface="Source Sans Pro"/>
                <a:cs typeface="Source Sans Pro"/>
                <a:sym typeface="Source Sans Pro"/>
              </a:defRPr>
            </a:lvl2pPr>
            <a:lvl3pPr indent="-381000" lvl="2" marL="1371600">
              <a:spcBef>
                <a:spcPts val="0"/>
              </a:spcBef>
              <a:spcAft>
                <a:spcPts val="0"/>
              </a:spcAft>
              <a:buClr>
                <a:srgbClr val="CFD8DC"/>
              </a:buClr>
              <a:buSzPts val="2400"/>
              <a:buFont typeface="Source Sans Pro"/>
              <a:buChar char="◉"/>
              <a:defRPr sz="2400">
                <a:solidFill>
                  <a:srgbClr val="263238"/>
                </a:solidFill>
                <a:latin typeface="Source Sans Pro"/>
                <a:ea typeface="Source Sans Pro"/>
                <a:cs typeface="Source Sans Pro"/>
                <a:sym typeface="Source Sans Pro"/>
              </a:defRPr>
            </a:lvl3pPr>
            <a:lvl4pPr indent="-342900" lvl="3" marL="1828800">
              <a:spcBef>
                <a:spcPts val="0"/>
              </a:spcBef>
              <a:spcAft>
                <a:spcPts val="0"/>
              </a:spcAft>
              <a:buClr>
                <a:srgbClr val="CFD8DC"/>
              </a:buClr>
              <a:buSzPts val="1800"/>
              <a:buFont typeface="Source Sans Pro"/>
              <a:buChar char="●"/>
              <a:defRPr sz="1800">
                <a:solidFill>
                  <a:srgbClr val="263238"/>
                </a:solidFill>
                <a:latin typeface="Source Sans Pro"/>
                <a:ea typeface="Source Sans Pro"/>
                <a:cs typeface="Source Sans Pro"/>
                <a:sym typeface="Source Sans Pro"/>
              </a:defRPr>
            </a:lvl4pPr>
            <a:lvl5pPr indent="-342900" lvl="4" marL="2286000">
              <a:spcBef>
                <a:spcPts val="0"/>
              </a:spcBef>
              <a:spcAft>
                <a:spcPts val="0"/>
              </a:spcAft>
              <a:buClr>
                <a:srgbClr val="CFD8DC"/>
              </a:buClr>
              <a:buSzPts val="1800"/>
              <a:buFont typeface="Source Sans Pro"/>
              <a:buChar char="○"/>
              <a:defRPr sz="1800">
                <a:solidFill>
                  <a:srgbClr val="263238"/>
                </a:solidFill>
                <a:latin typeface="Source Sans Pro"/>
                <a:ea typeface="Source Sans Pro"/>
                <a:cs typeface="Source Sans Pro"/>
                <a:sym typeface="Source Sans Pro"/>
              </a:defRPr>
            </a:lvl5pPr>
            <a:lvl6pPr indent="-342900" lvl="5" marL="2743200">
              <a:spcBef>
                <a:spcPts val="0"/>
              </a:spcBef>
              <a:spcAft>
                <a:spcPts val="0"/>
              </a:spcAft>
              <a:buClr>
                <a:srgbClr val="CFD8DC"/>
              </a:buClr>
              <a:buSzPts val="1800"/>
              <a:buFont typeface="Source Sans Pro"/>
              <a:buChar char="■"/>
              <a:defRPr sz="1800">
                <a:solidFill>
                  <a:srgbClr val="263238"/>
                </a:solidFill>
                <a:latin typeface="Source Sans Pro"/>
                <a:ea typeface="Source Sans Pro"/>
                <a:cs typeface="Source Sans Pro"/>
                <a:sym typeface="Source Sans Pro"/>
              </a:defRPr>
            </a:lvl6pPr>
            <a:lvl7pPr indent="-342900" lvl="6" marL="3200400">
              <a:spcBef>
                <a:spcPts val="0"/>
              </a:spcBef>
              <a:spcAft>
                <a:spcPts val="0"/>
              </a:spcAft>
              <a:buClr>
                <a:srgbClr val="CFD8DC"/>
              </a:buClr>
              <a:buSzPts val="1800"/>
              <a:buFont typeface="Source Sans Pro"/>
              <a:buChar char="●"/>
              <a:defRPr sz="1800">
                <a:solidFill>
                  <a:srgbClr val="263238"/>
                </a:solidFill>
                <a:latin typeface="Source Sans Pro"/>
                <a:ea typeface="Source Sans Pro"/>
                <a:cs typeface="Source Sans Pro"/>
                <a:sym typeface="Source Sans Pro"/>
              </a:defRPr>
            </a:lvl7pPr>
            <a:lvl8pPr indent="-342900" lvl="7" marL="3657600">
              <a:spcBef>
                <a:spcPts val="0"/>
              </a:spcBef>
              <a:spcAft>
                <a:spcPts val="0"/>
              </a:spcAft>
              <a:buClr>
                <a:srgbClr val="CFD8DC"/>
              </a:buClr>
              <a:buSzPts val="1800"/>
              <a:buFont typeface="Source Sans Pro"/>
              <a:buChar char="○"/>
              <a:defRPr sz="1800">
                <a:solidFill>
                  <a:srgbClr val="263238"/>
                </a:solidFill>
                <a:latin typeface="Source Sans Pro"/>
                <a:ea typeface="Source Sans Pro"/>
                <a:cs typeface="Source Sans Pro"/>
                <a:sym typeface="Source Sans Pro"/>
              </a:defRPr>
            </a:lvl8pPr>
            <a:lvl9pPr indent="-342900" lvl="8" marL="4114800">
              <a:spcBef>
                <a:spcPts val="0"/>
              </a:spcBef>
              <a:spcAft>
                <a:spcPts val="0"/>
              </a:spcAft>
              <a:buClr>
                <a:srgbClr val="CFD8DC"/>
              </a:buClr>
              <a:buSzPts val="1800"/>
              <a:buFont typeface="Source Sans Pro"/>
              <a:buChar char="■"/>
              <a:defRPr sz="1800">
                <a:solidFill>
                  <a:srgbClr val="263238"/>
                </a:solidFill>
                <a:latin typeface="Source Sans Pro"/>
                <a:ea typeface="Source Sans Pro"/>
                <a:cs typeface="Source Sans Pro"/>
                <a:sym typeface="Source Sans Pro"/>
              </a:defRPr>
            </a:lvl9pPr>
          </a:lstStyle>
          <a:p/>
        </p:txBody>
      </p:sp>
      <p:sp>
        <p:nvSpPr>
          <p:cNvPr id="8" name="Google Shape;8;p1"/>
          <p:cNvSpPr txBox="1"/>
          <p:nvPr>
            <p:ph idx="12" type="sldNum"/>
          </p:nvPr>
        </p:nvSpPr>
        <p:spPr>
          <a:xfrm>
            <a:off x="8404384" y="6333134"/>
            <a:ext cx="548700" cy="525000"/>
          </a:xfrm>
          <a:prstGeom prst="rect">
            <a:avLst/>
          </a:prstGeom>
          <a:noFill/>
          <a:ln>
            <a:noFill/>
          </a:ln>
        </p:spPr>
        <p:txBody>
          <a:bodyPr anchorCtr="0" anchor="t" bIns="91425" lIns="91425" spcFirstLastPara="1" rIns="91425" wrap="square" tIns="91425">
            <a:noAutofit/>
          </a:bodyPr>
          <a:lstStyle>
            <a:lvl1pPr lvl="0" algn="r">
              <a:buNone/>
              <a:defRPr b="1" sz="1300">
                <a:solidFill>
                  <a:srgbClr val="0091EA"/>
                </a:solidFill>
                <a:latin typeface="Source Sans Pro"/>
                <a:ea typeface="Source Sans Pro"/>
                <a:cs typeface="Source Sans Pro"/>
                <a:sym typeface="Source Sans Pro"/>
              </a:defRPr>
            </a:lvl1pPr>
            <a:lvl2pPr lvl="1" algn="r">
              <a:buNone/>
              <a:defRPr b="1" sz="1300">
                <a:solidFill>
                  <a:srgbClr val="0091EA"/>
                </a:solidFill>
                <a:latin typeface="Source Sans Pro"/>
                <a:ea typeface="Source Sans Pro"/>
                <a:cs typeface="Source Sans Pro"/>
                <a:sym typeface="Source Sans Pro"/>
              </a:defRPr>
            </a:lvl2pPr>
            <a:lvl3pPr lvl="2" algn="r">
              <a:buNone/>
              <a:defRPr b="1" sz="1300">
                <a:solidFill>
                  <a:srgbClr val="0091EA"/>
                </a:solidFill>
                <a:latin typeface="Source Sans Pro"/>
                <a:ea typeface="Source Sans Pro"/>
                <a:cs typeface="Source Sans Pro"/>
                <a:sym typeface="Source Sans Pro"/>
              </a:defRPr>
            </a:lvl3pPr>
            <a:lvl4pPr lvl="3" algn="r">
              <a:buNone/>
              <a:defRPr b="1" sz="1300">
                <a:solidFill>
                  <a:srgbClr val="0091EA"/>
                </a:solidFill>
                <a:latin typeface="Source Sans Pro"/>
                <a:ea typeface="Source Sans Pro"/>
                <a:cs typeface="Source Sans Pro"/>
                <a:sym typeface="Source Sans Pro"/>
              </a:defRPr>
            </a:lvl4pPr>
            <a:lvl5pPr lvl="4" algn="r">
              <a:buNone/>
              <a:defRPr b="1" sz="1300">
                <a:solidFill>
                  <a:srgbClr val="0091EA"/>
                </a:solidFill>
                <a:latin typeface="Source Sans Pro"/>
                <a:ea typeface="Source Sans Pro"/>
                <a:cs typeface="Source Sans Pro"/>
                <a:sym typeface="Source Sans Pro"/>
              </a:defRPr>
            </a:lvl5pPr>
            <a:lvl6pPr lvl="5" algn="r">
              <a:buNone/>
              <a:defRPr b="1" sz="1300">
                <a:solidFill>
                  <a:srgbClr val="0091EA"/>
                </a:solidFill>
                <a:latin typeface="Source Sans Pro"/>
                <a:ea typeface="Source Sans Pro"/>
                <a:cs typeface="Source Sans Pro"/>
                <a:sym typeface="Source Sans Pro"/>
              </a:defRPr>
            </a:lvl6pPr>
            <a:lvl7pPr lvl="6" algn="r">
              <a:buNone/>
              <a:defRPr b="1" sz="1300">
                <a:solidFill>
                  <a:srgbClr val="0091EA"/>
                </a:solidFill>
                <a:latin typeface="Source Sans Pro"/>
                <a:ea typeface="Source Sans Pro"/>
                <a:cs typeface="Source Sans Pro"/>
                <a:sym typeface="Source Sans Pro"/>
              </a:defRPr>
            </a:lvl7pPr>
            <a:lvl8pPr lvl="7" algn="r">
              <a:buNone/>
              <a:defRPr b="1" sz="1300">
                <a:solidFill>
                  <a:srgbClr val="0091EA"/>
                </a:solidFill>
                <a:latin typeface="Source Sans Pro"/>
                <a:ea typeface="Source Sans Pro"/>
                <a:cs typeface="Source Sans Pro"/>
                <a:sym typeface="Source Sans Pro"/>
              </a:defRPr>
            </a:lvl8pPr>
            <a:lvl9pPr lvl="8" algn="r">
              <a:buNone/>
              <a:defRPr b="1" sz="1300">
                <a:solidFill>
                  <a:srgbClr val="0091EA"/>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latin typeface="Roboto Slab"/>
              <a:ea typeface="Roboto Slab"/>
              <a:cs typeface="Roboto Slab"/>
              <a:sym typeface="Roboto Slab"/>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hyperlink" Target="https://www.cs.mcgill.ca/~rlowe1/comp551/Lectures/17DeepLearning2.pdf" TargetMode="External"/><Relationship Id="rId4" Type="http://schemas.openxmlformats.org/officeDocument/2006/relationships/hyperlink" Target="http://www.cs.toronto.edu/~rgrosse/courses/csc321_2017/readings/L15%20Exploding%20and%20Vanishing%20Gradients.pdf"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3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2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3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2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hyperlink" Target="https://colah.github.io/posts/2015-08-Understanding-LSTMs/"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2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hyperlink" Target="https://www.analyticsvidhya.com/blog/2017/06/word-embeddings-count-word2veec/"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2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 Id="rId3" Type="http://schemas.openxmlformats.org/officeDocument/2006/relationships/image" Target="../media/image2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21.png"/><Relationship Id="rId4" Type="http://schemas.openxmlformats.org/officeDocument/2006/relationships/image" Target="../media/image24.png"/><Relationship Id="rId5" Type="http://schemas.openxmlformats.org/officeDocument/2006/relationships/image" Target="../media/image2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 Id="rId3" Type="http://schemas.openxmlformats.org/officeDocument/2006/relationships/image" Target="../media/image2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6.xml"/><Relationship Id="rId3" Type="http://schemas.openxmlformats.org/officeDocument/2006/relationships/image" Target="../media/image2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sp>
        <p:nvSpPr>
          <p:cNvPr id="70" name="Google Shape;70;p12"/>
          <p:cNvSpPr txBox="1"/>
          <p:nvPr>
            <p:ph type="ctrTitle"/>
          </p:nvPr>
        </p:nvSpPr>
        <p:spPr>
          <a:xfrm>
            <a:off x="1457775" y="1769200"/>
            <a:ext cx="6803100" cy="424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000000"/>
                </a:solidFill>
              </a:rPr>
              <a:t>Lecture 5: </a:t>
            </a:r>
            <a:br>
              <a:rPr lang="en">
                <a:solidFill>
                  <a:srgbClr val="000000"/>
                </a:solidFill>
              </a:rPr>
            </a:br>
            <a:r>
              <a:rPr lang="en">
                <a:solidFill>
                  <a:srgbClr val="000000"/>
                </a:solidFill>
              </a:rPr>
              <a:t>Recurrent Neural Networks and sequential problems</a:t>
            </a:r>
            <a:endParaRPr>
              <a:solidFill>
                <a:srgbClr val="000000"/>
              </a:solidFill>
            </a:endParaRPr>
          </a:p>
        </p:txBody>
      </p:sp>
      <p:pic>
        <p:nvPicPr>
          <p:cNvPr id="71" name="Google Shape;71;p12"/>
          <p:cNvPicPr preferRelativeResize="0"/>
          <p:nvPr/>
        </p:nvPicPr>
        <p:blipFill>
          <a:blip r:embed="rId3">
            <a:alphaModFix/>
          </a:blip>
          <a:stretch>
            <a:fillRect/>
          </a:stretch>
        </p:blipFill>
        <p:spPr>
          <a:xfrm>
            <a:off x="7000500" y="1614775"/>
            <a:ext cx="913234" cy="905400"/>
          </a:xfrm>
          <a:prstGeom prst="rect">
            <a:avLst/>
          </a:prstGeom>
          <a:noFill/>
          <a:ln>
            <a:noFill/>
          </a:ln>
        </p:spPr>
      </p:pic>
      <p:sp>
        <p:nvSpPr>
          <p:cNvPr id="72" name="Google Shape;72;p12"/>
          <p:cNvSpPr txBox="1"/>
          <p:nvPr/>
        </p:nvSpPr>
        <p:spPr>
          <a:xfrm>
            <a:off x="655025" y="1614775"/>
            <a:ext cx="6939000" cy="90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999999"/>
                </a:solidFill>
                <a:latin typeface="Roboto Slab"/>
                <a:ea typeface="Roboto Slab"/>
                <a:cs typeface="Roboto Slab"/>
                <a:sym typeface="Roboto Slab"/>
              </a:rPr>
              <a:t>McGill</a:t>
            </a:r>
            <a:r>
              <a:rPr b="1" lang="en" sz="2400">
                <a:solidFill>
                  <a:srgbClr val="0091EA"/>
                </a:solidFill>
                <a:latin typeface="Roboto Slab"/>
                <a:ea typeface="Roboto Slab"/>
                <a:cs typeface="Roboto Slab"/>
                <a:sym typeface="Roboto Slab"/>
              </a:rPr>
              <a:t> </a:t>
            </a:r>
            <a:r>
              <a:rPr b="1" lang="en" sz="2400">
                <a:solidFill>
                  <a:srgbClr val="CC0000"/>
                </a:solidFill>
                <a:latin typeface="Roboto Slab"/>
                <a:ea typeface="Roboto Slab"/>
                <a:cs typeface="Roboto Slab"/>
                <a:sym typeface="Roboto Slab"/>
              </a:rPr>
              <a:t>Artificial Intelligence </a:t>
            </a:r>
            <a:r>
              <a:rPr b="1" lang="en" sz="2400">
                <a:solidFill>
                  <a:srgbClr val="999999"/>
                </a:solidFill>
                <a:latin typeface="Roboto Slab"/>
                <a:ea typeface="Roboto Slab"/>
                <a:cs typeface="Roboto Slab"/>
                <a:sym typeface="Roboto Slab"/>
              </a:rPr>
              <a:t>Society</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21"/>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Unfolding the computational graph</a:t>
            </a:r>
            <a:endParaRPr sz="3000"/>
          </a:p>
        </p:txBody>
      </p:sp>
      <p:sp>
        <p:nvSpPr>
          <p:cNvPr id="149" name="Google Shape;149;p21"/>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50" name="Google Shape;150;p21"/>
          <p:cNvPicPr preferRelativeResize="0"/>
          <p:nvPr/>
        </p:nvPicPr>
        <p:blipFill>
          <a:blip r:embed="rId3">
            <a:alphaModFix/>
          </a:blip>
          <a:stretch>
            <a:fillRect/>
          </a:stretch>
        </p:blipFill>
        <p:spPr>
          <a:xfrm>
            <a:off x="1123000" y="2817625"/>
            <a:ext cx="6898000" cy="3756475"/>
          </a:xfrm>
          <a:prstGeom prst="rect">
            <a:avLst/>
          </a:prstGeom>
          <a:noFill/>
          <a:ln>
            <a:noFill/>
          </a:ln>
        </p:spPr>
      </p:pic>
      <p:sp>
        <p:nvSpPr>
          <p:cNvPr id="151" name="Google Shape;151;p21"/>
          <p:cNvSpPr txBox="1"/>
          <p:nvPr>
            <p:ph idx="1" type="body"/>
          </p:nvPr>
        </p:nvSpPr>
        <p:spPr>
          <a:xfrm>
            <a:off x="786150" y="1682275"/>
            <a:ext cx="7571700" cy="93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rPr>
              <a:t>This is actually what’s happening during an RNN computation - we continually predict the next hidden state, and use this for predictions. But how do we train this model?</a:t>
            </a:r>
            <a:endParaRPr sz="20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2"/>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157" name="Google Shape;157;p22"/>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How do we train RNNs?</a:t>
            </a:r>
            <a:endParaRPr sz="3000"/>
          </a:p>
        </p:txBody>
      </p:sp>
      <p:sp>
        <p:nvSpPr>
          <p:cNvPr id="158" name="Google Shape;158;p22"/>
          <p:cNvSpPr txBox="1"/>
          <p:nvPr>
            <p:ph idx="1" type="body"/>
          </p:nvPr>
        </p:nvSpPr>
        <p:spPr>
          <a:xfrm>
            <a:off x="786150" y="1496900"/>
            <a:ext cx="7571700" cy="403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rPr>
              <a:t>Same as feed-forward networks, we use back-propagation on our “unrolled” computation graph.</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Use chain rule to calculate partial derivatives</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SAME as feed-forward neural networks! We call this </a:t>
            </a:r>
            <a:r>
              <a:rPr b="1" lang="en" sz="2000">
                <a:solidFill>
                  <a:schemeClr val="dk1"/>
                </a:solidFill>
              </a:rPr>
              <a:t>Backpropagation through time (BPTT)</a:t>
            </a:r>
            <a:r>
              <a:rPr lang="en" sz="2000">
                <a:solidFill>
                  <a:schemeClr val="dk1"/>
                </a:solidFill>
              </a:rPr>
              <a:t>.</a:t>
            </a:r>
            <a:endParaRPr sz="2000">
              <a:solidFill>
                <a:schemeClr val="dk1"/>
              </a:solidFill>
            </a:endParaRPr>
          </a:p>
          <a:p>
            <a:pPr indent="0" lvl="0" marL="0" rtl="0" algn="l">
              <a:spcBef>
                <a:spcPts val="0"/>
              </a:spcBef>
              <a:spcAft>
                <a:spcPts val="0"/>
              </a:spcAft>
              <a:buNone/>
            </a:pPr>
            <a:r>
              <a:t/>
            </a:r>
            <a:endParaRPr sz="20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23"/>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Problem with long-term dependencies</a:t>
            </a:r>
            <a:endParaRPr sz="3000"/>
          </a:p>
        </p:txBody>
      </p:sp>
      <p:sp>
        <p:nvSpPr>
          <p:cNvPr id="164" name="Google Shape;164;p23"/>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65" name="Google Shape;165;p23"/>
          <p:cNvSpPr txBox="1"/>
          <p:nvPr>
            <p:ph idx="1" type="body"/>
          </p:nvPr>
        </p:nvSpPr>
        <p:spPr>
          <a:xfrm>
            <a:off x="786150" y="1496900"/>
            <a:ext cx="7571700" cy="403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rPr>
              <a:t>Example: Language modelling.</a:t>
            </a:r>
            <a:endParaRPr sz="2000">
              <a:solidFill>
                <a:schemeClr val="dk1"/>
              </a:solidFill>
            </a:endParaRPr>
          </a:p>
          <a:p>
            <a:pPr indent="-355600" lvl="0" marL="457200" rtl="0" algn="l">
              <a:spcBef>
                <a:spcPts val="0"/>
              </a:spcBef>
              <a:spcAft>
                <a:spcPts val="0"/>
              </a:spcAft>
              <a:buClr>
                <a:schemeClr val="dk1"/>
              </a:buClr>
              <a:buSzPts val="2000"/>
              <a:buChar char="◎"/>
            </a:pPr>
            <a:r>
              <a:rPr lang="en" sz="2000">
                <a:solidFill>
                  <a:schemeClr val="dk1"/>
                </a:solidFill>
              </a:rPr>
              <a:t>“I grew up in France, [long sentence here], I speak fluent ____” -&gt; Model trying to predict next word.</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In practice - very hard for RNNs to learn long-term dependencies.</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Why is this?</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p:txBody>
      </p:sp>
      <p:pic>
        <p:nvPicPr>
          <p:cNvPr id="166" name="Google Shape;166;p23"/>
          <p:cNvPicPr preferRelativeResize="0"/>
          <p:nvPr/>
        </p:nvPicPr>
        <p:blipFill>
          <a:blip r:embed="rId3">
            <a:alphaModFix/>
          </a:blip>
          <a:stretch>
            <a:fillRect/>
          </a:stretch>
        </p:blipFill>
        <p:spPr>
          <a:xfrm>
            <a:off x="2279975" y="3268450"/>
            <a:ext cx="6124401" cy="333519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24"/>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Problem with long-term dependencies cont.</a:t>
            </a:r>
            <a:endParaRPr sz="3000"/>
          </a:p>
        </p:txBody>
      </p:sp>
      <p:sp>
        <p:nvSpPr>
          <p:cNvPr id="172" name="Google Shape;172;p24"/>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73" name="Google Shape;173;p24"/>
          <p:cNvSpPr txBox="1"/>
          <p:nvPr>
            <p:ph idx="1" type="body"/>
          </p:nvPr>
        </p:nvSpPr>
        <p:spPr>
          <a:xfrm>
            <a:off x="786150" y="1496900"/>
            <a:ext cx="7571700" cy="403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rPr>
              <a:t>Remember: transition between hidden states uses the same weight </a:t>
            </a:r>
            <a:r>
              <a:rPr b="1" lang="en" sz="2000">
                <a:solidFill>
                  <a:schemeClr val="dk1"/>
                </a:solidFill>
              </a:rPr>
              <a:t>w</a:t>
            </a:r>
            <a:r>
              <a:rPr lang="en" sz="2000">
                <a:solidFill>
                  <a:schemeClr val="dk1"/>
                </a:solidFill>
              </a:rPr>
              <a:t> for all time steps.</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Can cause gradients to either </a:t>
            </a:r>
            <a:r>
              <a:rPr b="1" lang="en" sz="2000">
                <a:solidFill>
                  <a:schemeClr val="dk1"/>
                </a:solidFill>
              </a:rPr>
              <a:t>explode</a:t>
            </a:r>
            <a:r>
              <a:rPr lang="en" sz="2000">
                <a:solidFill>
                  <a:schemeClr val="dk1"/>
                </a:solidFill>
              </a:rPr>
              <a:t> or </a:t>
            </a:r>
            <a:r>
              <a:rPr b="1" lang="en" sz="2000">
                <a:solidFill>
                  <a:schemeClr val="dk1"/>
                </a:solidFill>
              </a:rPr>
              <a:t>vanish</a:t>
            </a:r>
            <a:r>
              <a:rPr lang="en" sz="2000">
                <a:solidFill>
                  <a:schemeClr val="dk1"/>
                </a:solidFill>
              </a:rPr>
              <a:t> - imagine multiplying a scalar by itself </a:t>
            </a:r>
            <a:r>
              <a:rPr i="1" lang="en" sz="2000">
                <a:solidFill>
                  <a:schemeClr val="dk1"/>
                </a:solidFill>
              </a:rPr>
              <a:t>n</a:t>
            </a:r>
            <a:r>
              <a:rPr lang="en" sz="2000">
                <a:solidFill>
                  <a:schemeClr val="dk1"/>
                </a:solidFill>
              </a:rPr>
              <a:t> number of times. What happens? Similar with matrices!</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u="sng">
                <a:solidFill>
                  <a:schemeClr val="hlink"/>
                </a:solidFill>
                <a:hlinkClick r:id="rId3"/>
              </a:rPr>
              <a:t>If you’re interested in eigendecomposition view on this, check out the 551 slides here</a:t>
            </a:r>
            <a:endParaRPr sz="2000">
              <a:solidFill>
                <a:schemeClr val="dk1"/>
              </a:solidFill>
            </a:endParaRPr>
          </a:p>
          <a:p>
            <a:pPr indent="0" lvl="0" marL="0" rtl="0" algn="l">
              <a:spcBef>
                <a:spcPts val="0"/>
              </a:spcBef>
              <a:spcAft>
                <a:spcPts val="0"/>
              </a:spcAft>
              <a:buNone/>
            </a:pPr>
            <a:r>
              <a:t/>
            </a:r>
            <a:endParaRPr sz="2000" u="sng">
              <a:solidFill>
                <a:schemeClr val="hlink"/>
              </a:solidFill>
            </a:endParaRPr>
          </a:p>
          <a:p>
            <a:pPr indent="0" lvl="0" marL="0" rtl="0" algn="l">
              <a:spcBef>
                <a:spcPts val="0"/>
              </a:spcBef>
              <a:spcAft>
                <a:spcPts val="0"/>
              </a:spcAft>
              <a:buNone/>
            </a:pPr>
            <a:r>
              <a:rPr lang="en" sz="2000" u="sng">
                <a:solidFill>
                  <a:schemeClr val="hlink"/>
                </a:solidFill>
                <a:hlinkClick r:id="rId4"/>
              </a:rPr>
              <a:t>If you’re interested in a mathematical view of this check out this from U of T</a:t>
            </a:r>
            <a:endParaRPr sz="2000" u="sng">
              <a:solidFill>
                <a:schemeClr val="hlink"/>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25"/>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79" name="Google Shape;179;p25"/>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Fixing vanishing/exploding gradients</a:t>
            </a:r>
            <a:endParaRPr sz="3000"/>
          </a:p>
        </p:txBody>
      </p:sp>
      <p:sp>
        <p:nvSpPr>
          <p:cNvPr id="180" name="Google Shape;180;p25"/>
          <p:cNvSpPr txBox="1"/>
          <p:nvPr>
            <p:ph idx="1" type="body"/>
          </p:nvPr>
        </p:nvSpPr>
        <p:spPr>
          <a:xfrm>
            <a:off x="786150" y="1496900"/>
            <a:ext cx="7571700" cy="40377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Char char="◎"/>
            </a:pPr>
            <a:r>
              <a:rPr lang="en" sz="2000">
                <a:solidFill>
                  <a:schemeClr val="dk1"/>
                </a:solidFill>
              </a:rPr>
              <a:t>Clip gradients:</a:t>
            </a:r>
            <a:endParaRPr sz="2000">
              <a:solidFill>
                <a:schemeClr val="dk1"/>
              </a:solidFill>
            </a:endParaRPr>
          </a:p>
          <a:p>
            <a:pPr indent="-355600" lvl="1" marL="914400" rtl="0" algn="l">
              <a:spcBef>
                <a:spcPts val="0"/>
              </a:spcBef>
              <a:spcAft>
                <a:spcPts val="0"/>
              </a:spcAft>
              <a:buClr>
                <a:schemeClr val="dk1"/>
              </a:buClr>
              <a:buSzPts val="2000"/>
              <a:buChar char="○"/>
            </a:pPr>
            <a:r>
              <a:rPr lang="en" sz="2000">
                <a:solidFill>
                  <a:schemeClr val="dk1"/>
                </a:solidFill>
              </a:rPr>
              <a:t>if |gradient| &gt; max_val :</a:t>
            </a:r>
            <a:endParaRPr sz="2000">
              <a:solidFill>
                <a:schemeClr val="dk1"/>
              </a:solidFill>
            </a:endParaRPr>
          </a:p>
          <a:p>
            <a:pPr indent="0" lvl="0" marL="1371600" rtl="0" algn="l">
              <a:spcBef>
                <a:spcPts val="0"/>
              </a:spcBef>
              <a:spcAft>
                <a:spcPts val="0"/>
              </a:spcAft>
              <a:buNone/>
            </a:pPr>
            <a:r>
              <a:rPr lang="en" sz="2000">
                <a:solidFill>
                  <a:schemeClr val="dk1"/>
                </a:solidFill>
              </a:rPr>
              <a:t>gradient = value * sign(gradient)</a:t>
            </a:r>
            <a:endParaRPr sz="2000">
              <a:solidFill>
                <a:schemeClr val="dk1"/>
              </a:solidFill>
            </a:endParaRPr>
          </a:p>
          <a:p>
            <a:pPr indent="0" lvl="0" marL="1371600" rtl="0" algn="l">
              <a:spcBef>
                <a:spcPts val="0"/>
              </a:spcBef>
              <a:spcAft>
                <a:spcPts val="0"/>
              </a:spcAft>
              <a:buNone/>
            </a:pPr>
            <a:r>
              <a:t/>
            </a:r>
            <a:endParaRPr sz="2000">
              <a:solidFill>
                <a:schemeClr val="dk1"/>
              </a:solidFill>
            </a:endParaRPr>
          </a:p>
          <a:p>
            <a:pPr indent="-355600" lvl="0" marL="457200" rtl="0" algn="l">
              <a:spcBef>
                <a:spcPts val="0"/>
              </a:spcBef>
              <a:spcAft>
                <a:spcPts val="0"/>
              </a:spcAft>
              <a:buClr>
                <a:schemeClr val="dk1"/>
              </a:buClr>
              <a:buSzPts val="2000"/>
              <a:buChar char="◎"/>
            </a:pPr>
            <a:r>
              <a:rPr lang="en" sz="2000">
                <a:solidFill>
                  <a:schemeClr val="dk1"/>
                </a:solidFill>
              </a:rPr>
              <a:t>More complex RNN architecture to include non-multiplicative interactions.</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Note: next few slides (15 - 22) all taken from Ryan Lowe/Herke Van Hoof/Joelle Pineau’s 551 slides.</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26"/>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Long Short-Term Memory (LSTM)</a:t>
            </a:r>
            <a:endParaRPr sz="3000"/>
          </a:p>
        </p:txBody>
      </p:sp>
      <p:sp>
        <p:nvSpPr>
          <p:cNvPr id="186" name="Google Shape;186;p26"/>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87" name="Google Shape;187;p26"/>
          <p:cNvPicPr preferRelativeResize="0"/>
          <p:nvPr/>
        </p:nvPicPr>
        <p:blipFill rotWithShape="1">
          <a:blip r:embed="rId3">
            <a:alphaModFix/>
          </a:blip>
          <a:srcRect b="0" l="0" r="0" t="0"/>
          <a:stretch/>
        </p:blipFill>
        <p:spPr>
          <a:xfrm>
            <a:off x="647275" y="1444750"/>
            <a:ext cx="7849448" cy="52052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Google Shape;192;p27"/>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LSTM components</a:t>
            </a:r>
            <a:endParaRPr sz="3000"/>
          </a:p>
        </p:txBody>
      </p:sp>
      <p:sp>
        <p:nvSpPr>
          <p:cNvPr id="193" name="Google Shape;193;p27"/>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94" name="Google Shape;194;p27"/>
          <p:cNvSpPr txBox="1"/>
          <p:nvPr/>
        </p:nvSpPr>
        <p:spPr>
          <a:xfrm>
            <a:off x="4519775" y="6429125"/>
            <a:ext cx="4327800" cy="33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Source Sans Pro"/>
                <a:ea typeface="Source Sans Pro"/>
                <a:cs typeface="Source Sans Pro"/>
                <a:sym typeface="Source Sans Pro"/>
              </a:rPr>
              <a:t>Slides 16-21 Taken from Herke Van Hoof’s COMP551 Slides Lecture 13 - Dimensionality Reduction</a:t>
            </a:r>
            <a:r>
              <a:rPr lang="en" sz="900">
                <a:latin typeface="Source Sans Pro"/>
                <a:ea typeface="Source Sans Pro"/>
                <a:cs typeface="Source Sans Pro"/>
                <a:sym typeface="Source Sans Pro"/>
              </a:rPr>
              <a:t> </a:t>
            </a:r>
            <a:endParaRPr sz="900">
              <a:latin typeface="Source Sans Pro"/>
              <a:ea typeface="Source Sans Pro"/>
              <a:cs typeface="Source Sans Pro"/>
              <a:sym typeface="Source Sans Pro"/>
            </a:endParaRPr>
          </a:p>
        </p:txBody>
      </p:sp>
      <p:sp>
        <p:nvSpPr>
          <p:cNvPr id="195" name="Google Shape;195;p27"/>
          <p:cNvSpPr txBox="1"/>
          <p:nvPr>
            <p:ph idx="1" type="body"/>
          </p:nvPr>
        </p:nvSpPr>
        <p:spPr>
          <a:xfrm>
            <a:off x="786150" y="1496900"/>
            <a:ext cx="7571700" cy="403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rPr>
              <a:t>Governed by this set of equations below</a:t>
            </a:r>
            <a:endParaRPr sz="2000">
              <a:solidFill>
                <a:schemeClr val="dk1"/>
              </a:solidFill>
            </a:endParaRPr>
          </a:p>
          <a:p>
            <a:pPr indent="-355600" lvl="0" marL="457200" rtl="0" algn="l">
              <a:spcBef>
                <a:spcPts val="0"/>
              </a:spcBef>
              <a:spcAft>
                <a:spcPts val="0"/>
              </a:spcAft>
              <a:buClr>
                <a:schemeClr val="dk1"/>
              </a:buClr>
              <a:buSzPts val="2000"/>
              <a:buChar char="◎"/>
            </a:pPr>
            <a:r>
              <a:rPr lang="en" sz="2000">
                <a:solidFill>
                  <a:schemeClr val="dk1"/>
                </a:solidFill>
              </a:rPr>
              <a:t>Has two type of “states”, cell state and the previous hidden state we mentioned</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p:txBody>
      </p:sp>
      <p:pic>
        <p:nvPicPr>
          <p:cNvPr id="196" name="Google Shape;196;p27"/>
          <p:cNvPicPr preferRelativeResize="0"/>
          <p:nvPr/>
        </p:nvPicPr>
        <p:blipFill>
          <a:blip r:embed="rId3">
            <a:alphaModFix/>
          </a:blip>
          <a:stretch>
            <a:fillRect/>
          </a:stretch>
        </p:blipFill>
        <p:spPr>
          <a:xfrm>
            <a:off x="2641813" y="2569837"/>
            <a:ext cx="3860375" cy="26371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28"/>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202" name="Google Shape;202;p28"/>
          <p:cNvSpPr txBox="1"/>
          <p:nvPr>
            <p:ph type="title"/>
          </p:nvPr>
        </p:nvSpPr>
        <p:spPr>
          <a:xfrm>
            <a:off x="938550" y="5632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Long Short-Term Memory (LSTM)</a:t>
            </a:r>
            <a:endParaRPr sz="3000"/>
          </a:p>
        </p:txBody>
      </p:sp>
      <p:pic>
        <p:nvPicPr>
          <p:cNvPr id="203" name="Google Shape;203;p28"/>
          <p:cNvPicPr preferRelativeResize="0"/>
          <p:nvPr/>
        </p:nvPicPr>
        <p:blipFill>
          <a:blip r:embed="rId3">
            <a:alphaModFix/>
          </a:blip>
          <a:stretch>
            <a:fillRect/>
          </a:stretch>
        </p:blipFill>
        <p:spPr>
          <a:xfrm>
            <a:off x="522200" y="1500126"/>
            <a:ext cx="8099587" cy="484528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Google Shape;208;p29"/>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pic>
        <p:nvPicPr>
          <p:cNvPr id="209" name="Google Shape;209;p29"/>
          <p:cNvPicPr preferRelativeResize="0"/>
          <p:nvPr/>
        </p:nvPicPr>
        <p:blipFill>
          <a:blip r:embed="rId3">
            <a:alphaModFix/>
          </a:blip>
          <a:stretch>
            <a:fillRect/>
          </a:stretch>
        </p:blipFill>
        <p:spPr>
          <a:xfrm>
            <a:off x="420950" y="1500126"/>
            <a:ext cx="8302104" cy="4680610"/>
          </a:xfrm>
          <a:prstGeom prst="rect">
            <a:avLst/>
          </a:prstGeom>
          <a:noFill/>
          <a:ln>
            <a:noFill/>
          </a:ln>
        </p:spPr>
      </p:pic>
      <p:sp>
        <p:nvSpPr>
          <p:cNvPr id="210" name="Google Shape;210;p29"/>
          <p:cNvSpPr txBox="1"/>
          <p:nvPr>
            <p:ph type="title"/>
          </p:nvPr>
        </p:nvSpPr>
        <p:spPr>
          <a:xfrm>
            <a:off x="938550" y="5632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Long Short-Term Memory (LSTM)</a:t>
            </a:r>
            <a:endParaRPr sz="30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30"/>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pic>
        <p:nvPicPr>
          <p:cNvPr id="216" name="Google Shape;216;p30"/>
          <p:cNvPicPr preferRelativeResize="0"/>
          <p:nvPr/>
        </p:nvPicPr>
        <p:blipFill>
          <a:blip r:embed="rId3">
            <a:alphaModFix/>
          </a:blip>
          <a:stretch>
            <a:fillRect/>
          </a:stretch>
        </p:blipFill>
        <p:spPr>
          <a:xfrm>
            <a:off x="152400" y="1471776"/>
            <a:ext cx="8839203" cy="4506338"/>
          </a:xfrm>
          <a:prstGeom prst="rect">
            <a:avLst/>
          </a:prstGeom>
          <a:noFill/>
          <a:ln>
            <a:noFill/>
          </a:ln>
        </p:spPr>
      </p:pic>
      <p:sp>
        <p:nvSpPr>
          <p:cNvPr id="217" name="Google Shape;217;p30"/>
          <p:cNvSpPr txBox="1"/>
          <p:nvPr>
            <p:ph type="title"/>
          </p:nvPr>
        </p:nvSpPr>
        <p:spPr>
          <a:xfrm>
            <a:off x="938550" y="5632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Long Short-Term Memory (LSTM)</a:t>
            </a:r>
            <a:endParaRPr sz="3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3"/>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CC0000"/>
                </a:solidFill>
              </a:rPr>
              <a:t>Announcements</a:t>
            </a:r>
            <a:endParaRPr sz="2400"/>
          </a:p>
        </p:txBody>
      </p:sp>
      <p:sp>
        <p:nvSpPr>
          <p:cNvPr id="78" name="Google Shape;78;p13"/>
          <p:cNvSpPr txBox="1"/>
          <p:nvPr>
            <p:ph idx="1" type="body"/>
          </p:nvPr>
        </p:nvSpPr>
        <p:spPr>
          <a:xfrm>
            <a:off x="786150" y="1347725"/>
            <a:ext cx="7571700" cy="509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u="sng">
                <a:solidFill>
                  <a:srgbClr val="1155CC"/>
                </a:solidFill>
              </a:rPr>
              <a:t>Assignment 4</a:t>
            </a:r>
            <a:endParaRPr sz="2000" u="sng">
              <a:solidFill>
                <a:srgbClr val="1155CC"/>
              </a:solidFill>
            </a:endParaRPr>
          </a:p>
          <a:p>
            <a:pPr indent="-355600" lvl="0" marL="457200" rtl="0" algn="l">
              <a:spcBef>
                <a:spcPts val="0"/>
              </a:spcBef>
              <a:spcAft>
                <a:spcPts val="0"/>
              </a:spcAft>
              <a:buClr>
                <a:schemeClr val="dk1"/>
              </a:buClr>
              <a:buSzPts val="2000"/>
              <a:buChar char="◎"/>
            </a:pPr>
            <a:r>
              <a:rPr lang="en" sz="2000">
                <a:solidFill>
                  <a:schemeClr val="dk1"/>
                </a:solidFill>
              </a:rPr>
              <a:t>Due next week</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Clr>
                <a:schemeClr val="dk1"/>
              </a:buClr>
              <a:buSzPts val="1100"/>
              <a:buFont typeface="Arial"/>
              <a:buNone/>
            </a:pPr>
            <a:r>
              <a:rPr lang="en" sz="2000" u="sng">
                <a:solidFill>
                  <a:srgbClr val="1155CC"/>
                </a:solidFill>
              </a:rPr>
              <a:t>Deliverable 3</a:t>
            </a:r>
            <a:endParaRPr sz="2000" u="sng">
              <a:solidFill>
                <a:srgbClr val="1155CC"/>
              </a:solidFill>
            </a:endParaRPr>
          </a:p>
          <a:p>
            <a:pPr indent="-355600" lvl="0" marL="457200" rtl="0" algn="l">
              <a:spcBef>
                <a:spcPts val="0"/>
              </a:spcBef>
              <a:spcAft>
                <a:spcPts val="0"/>
              </a:spcAft>
              <a:buClr>
                <a:schemeClr val="dk1"/>
              </a:buClr>
              <a:buSzPts val="2000"/>
              <a:buChar char="◎"/>
            </a:pPr>
            <a:r>
              <a:rPr lang="en" sz="2000">
                <a:solidFill>
                  <a:schemeClr val="dk1"/>
                </a:solidFill>
              </a:rPr>
              <a:t>Due next week</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latin typeface="Roboto Slab"/>
              <a:ea typeface="Roboto Slab"/>
              <a:cs typeface="Roboto Slab"/>
              <a:sym typeface="Roboto Slab"/>
            </a:endParaRPr>
          </a:p>
          <a:p>
            <a:pPr indent="0" lvl="0" marL="0" rtl="0" algn="l">
              <a:spcBef>
                <a:spcPts val="0"/>
              </a:spcBef>
              <a:spcAft>
                <a:spcPts val="0"/>
              </a:spcAft>
              <a:buNone/>
            </a:pPr>
            <a:r>
              <a:t/>
            </a:r>
            <a:endParaRPr sz="2000">
              <a:solidFill>
                <a:schemeClr val="dk1"/>
              </a:solidFill>
              <a:latin typeface="Roboto Slab"/>
              <a:ea typeface="Roboto Slab"/>
              <a:cs typeface="Roboto Slab"/>
              <a:sym typeface="Roboto Slab"/>
            </a:endParaRPr>
          </a:p>
        </p:txBody>
      </p:sp>
      <p:sp>
        <p:nvSpPr>
          <p:cNvPr id="79" name="Google Shape;79;p13"/>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31"/>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223" name="Google Shape;223;p31"/>
          <p:cNvSpPr txBox="1"/>
          <p:nvPr>
            <p:ph type="title"/>
          </p:nvPr>
        </p:nvSpPr>
        <p:spPr>
          <a:xfrm>
            <a:off x="938550" y="5632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Long Short-Term Memory (LSTM)</a:t>
            </a:r>
            <a:endParaRPr sz="3000"/>
          </a:p>
        </p:txBody>
      </p:sp>
      <p:pic>
        <p:nvPicPr>
          <p:cNvPr id="224" name="Google Shape;224;p31"/>
          <p:cNvPicPr preferRelativeResize="0"/>
          <p:nvPr/>
        </p:nvPicPr>
        <p:blipFill>
          <a:blip r:embed="rId3">
            <a:alphaModFix/>
          </a:blip>
          <a:stretch>
            <a:fillRect/>
          </a:stretch>
        </p:blipFill>
        <p:spPr>
          <a:xfrm>
            <a:off x="152400" y="1652526"/>
            <a:ext cx="8839198" cy="436205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32"/>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pic>
        <p:nvPicPr>
          <p:cNvPr id="230" name="Google Shape;230;p32"/>
          <p:cNvPicPr preferRelativeResize="0"/>
          <p:nvPr/>
        </p:nvPicPr>
        <p:blipFill>
          <a:blip r:embed="rId3">
            <a:alphaModFix/>
          </a:blip>
          <a:stretch>
            <a:fillRect/>
          </a:stretch>
        </p:blipFill>
        <p:spPr>
          <a:xfrm>
            <a:off x="152400" y="1500126"/>
            <a:ext cx="8839200" cy="4376612"/>
          </a:xfrm>
          <a:prstGeom prst="rect">
            <a:avLst/>
          </a:prstGeom>
          <a:noFill/>
          <a:ln>
            <a:noFill/>
          </a:ln>
        </p:spPr>
      </p:pic>
      <p:sp>
        <p:nvSpPr>
          <p:cNvPr id="231" name="Google Shape;231;p32"/>
          <p:cNvSpPr txBox="1"/>
          <p:nvPr>
            <p:ph type="title"/>
          </p:nvPr>
        </p:nvSpPr>
        <p:spPr>
          <a:xfrm>
            <a:off x="938550" y="5632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Long Short-Term Memory (LSTM)</a:t>
            </a:r>
            <a:endParaRPr sz="30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Google Shape;236;p33"/>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pic>
        <p:nvPicPr>
          <p:cNvPr id="237" name="Google Shape;237;p33"/>
          <p:cNvPicPr preferRelativeResize="0"/>
          <p:nvPr/>
        </p:nvPicPr>
        <p:blipFill>
          <a:blip r:embed="rId3">
            <a:alphaModFix/>
          </a:blip>
          <a:stretch>
            <a:fillRect/>
          </a:stretch>
        </p:blipFill>
        <p:spPr>
          <a:xfrm>
            <a:off x="152400" y="1524926"/>
            <a:ext cx="8839201" cy="4630990"/>
          </a:xfrm>
          <a:prstGeom prst="rect">
            <a:avLst/>
          </a:prstGeom>
          <a:noFill/>
          <a:ln>
            <a:noFill/>
          </a:ln>
        </p:spPr>
      </p:pic>
      <p:sp>
        <p:nvSpPr>
          <p:cNvPr id="238" name="Google Shape;238;p33"/>
          <p:cNvSpPr txBox="1"/>
          <p:nvPr>
            <p:ph type="title"/>
          </p:nvPr>
        </p:nvSpPr>
        <p:spPr>
          <a:xfrm>
            <a:off x="938550" y="5632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Long Short-Term Memory (LSTM)</a:t>
            </a:r>
            <a:endParaRPr sz="30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sp>
        <p:nvSpPr>
          <p:cNvPr id="243" name="Google Shape;243;p34"/>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LSTM components cont.</a:t>
            </a:r>
            <a:endParaRPr/>
          </a:p>
        </p:txBody>
      </p:sp>
      <p:sp>
        <p:nvSpPr>
          <p:cNvPr id="244" name="Google Shape;244;p34"/>
          <p:cNvSpPr txBox="1"/>
          <p:nvPr>
            <p:ph idx="1" type="body"/>
          </p:nvPr>
        </p:nvSpPr>
        <p:spPr>
          <a:xfrm>
            <a:off x="786150" y="1682267"/>
            <a:ext cx="7571700" cy="47649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Still interested? For a more in-depth explanation of RNNs and LSTMs check out:</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u="sng">
                <a:solidFill>
                  <a:schemeClr val="hlink"/>
                </a:solidFill>
                <a:hlinkClick r:id="rId3"/>
              </a:rPr>
              <a:t>https://colah.github.io/posts/2015-08-Understanding-LSTMs/</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What are some things we can do with RNNs?</a:t>
            </a:r>
            <a:endParaRPr/>
          </a:p>
        </p:txBody>
      </p:sp>
      <p:sp>
        <p:nvSpPr>
          <p:cNvPr id="245" name="Google Shape;245;p34"/>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Google Shape;250;p35"/>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251" name="Google Shape;251;p35"/>
          <p:cNvSpPr txBox="1"/>
          <p:nvPr>
            <p:ph type="title"/>
          </p:nvPr>
        </p:nvSpPr>
        <p:spPr>
          <a:xfrm>
            <a:off x="786150" y="2960551"/>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5 minute break</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36"/>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How do we apply this to a downstream task?</a:t>
            </a:r>
            <a:endParaRPr sz="3000"/>
          </a:p>
        </p:txBody>
      </p:sp>
      <p:sp>
        <p:nvSpPr>
          <p:cNvPr id="257" name="Google Shape;257;p36"/>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58" name="Google Shape;258;p36"/>
          <p:cNvSpPr txBox="1"/>
          <p:nvPr/>
        </p:nvSpPr>
        <p:spPr>
          <a:xfrm>
            <a:off x="766475" y="1573300"/>
            <a:ext cx="7571700" cy="9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Source Sans Pro"/>
                <a:ea typeface="Source Sans Pro"/>
                <a:cs typeface="Source Sans Pro"/>
                <a:sym typeface="Source Sans Pro"/>
              </a:rPr>
              <a:t>Sequential nature of RNNs allow us to apply it to many tasks, for example...</a:t>
            </a:r>
            <a:endParaRPr sz="2400">
              <a:solidFill>
                <a:schemeClr val="dk1"/>
              </a:solidFill>
              <a:latin typeface="Source Sans Pro"/>
              <a:ea typeface="Source Sans Pro"/>
              <a:cs typeface="Source Sans Pro"/>
              <a:sym typeface="Source Sans Pro"/>
            </a:endParaRPr>
          </a:p>
        </p:txBody>
      </p:sp>
      <p:pic>
        <p:nvPicPr>
          <p:cNvPr id="259" name="Google Shape;259;p36"/>
          <p:cNvPicPr preferRelativeResize="0"/>
          <p:nvPr/>
        </p:nvPicPr>
        <p:blipFill>
          <a:blip r:embed="rId3">
            <a:alphaModFix/>
          </a:blip>
          <a:stretch>
            <a:fillRect/>
          </a:stretch>
        </p:blipFill>
        <p:spPr>
          <a:xfrm>
            <a:off x="637899" y="2661650"/>
            <a:ext cx="7828848" cy="3209901"/>
          </a:xfrm>
          <a:prstGeom prst="rect">
            <a:avLst/>
          </a:prstGeom>
          <a:noFill/>
          <a:ln>
            <a:noFill/>
          </a:ln>
        </p:spPr>
      </p:pic>
      <p:sp>
        <p:nvSpPr>
          <p:cNvPr id="260" name="Google Shape;260;p36"/>
          <p:cNvSpPr/>
          <p:nvPr/>
        </p:nvSpPr>
        <p:spPr>
          <a:xfrm>
            <a:off x="4763750" y="2403125"/>
            <a:ext cx="2295300" cy="28338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sp>
        <p:nvSpPr>
          <p:cNvPr id="265" name="Google Shape;265;p37"/>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Sequence to sequence models</a:t>
            </a:r>
            <a:endParaRPr sz="3000"/>
          </a:p>
        </p:txBody>
      </p:sp>
      <p:sp>
        <p:nvSpPr>
          <p:cNvPr id="266" name="Google Shape;266;p37"/>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67" name="Google Shape;267;p37"/>
          <p:cNvSpPr txBox="1"/>
          <p:nvPr>
            <p:ph idx="1" type="body"/>
          </p:nvPr>
        </p:nvSpPr>
        <p:spPr>
          <a:xfrm>
            <a:off x="786150" y="1496900"/>
            <a:ext cx="7571700" cy="403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rPr>
              <a:t>One of the most popular approaches towards sequential data are Sequence to Sequence (Sutskever et al, 2014.) models.</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Follows an encoder-decoder architecture.</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p:txBody>
      </p:sp>
      <p:pic>
        <p:nvPicPr>
          <p:cNvPr id="268" name="Google Shape;268;p37"/>
          <p:cNvPicPr preferRelativeResize="0"/>
          <p:nvPr/>
        </p:nvPicPr>
        <p:blipFill>
          <a:blip r:embed="rId3">
            <a:alphaModFix/>
          </a:blip>
          <a:stretch>
            <a:fillRect/>
          </a:stretch>
        </p:blipFill>
        <p:spPr>
          <a:xfrm>
            <a:off x="624400" y="3115099"/>
            <a:ext cx="7895202" cy="3035001"/>
          </a:xfrm>
          <a:prstGeom prst="rect">
            <a:avLst/>
          </a:prstGeom>
          <a:noFill/>
          <a:ln>
            <a:noFill/>
          </a:ln>
        </p:spPr>
      </p:pic>
      <p:sp>
        <p:nvSpPr>
          <p:cNvPr id="269" name="Google Shape;269;p37"/>
          <p:cNvSpPr/>
          <p:nvPr/>
        </p:nvSpPr>
        <p:spPr>
          <a:xfrm>
            <a:off x="624400" y="4273500"/>
            <a:ext cx="3740700" cy="18765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Google Shape;274;p38"/>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Encoders with RNNs</a:t>
            </a:r>
            <a:endParaRPr sz="3000"/>
          </a:p>
        </p:txBody>
      </p:sp>
      <p:sp>
        <p:nvSpPr>
          <p:cNvPr id="275" name="Google Shape;275;p38"/>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76" name="Google Shape;276;p38"/>
          <p:cNvPicPr preferRelativeResize="0"/>
          <p:nvPr/>
        </p:nvPicPr>
        <p:blipFill rotWithShape="1">
          <a:blip r:embed="rId3">
            <a:alphaModFix/>
          </a:blip>
          <a:srcRect b="0" l="0" r="51468" t="41588"/>
          <a:stretch/>
        </p:blipFill>
        <p:spPr>
          <a:xfrm>
            <a:off x="2330100" y="4741075"/>
            <a:ext cx="4289850" cy="1984801"/>
          </a:xfrm>
          <a:prstGeom prst="rect">
            <a:avLst/>
          </a:prstGeom>
          <a:noFill/>
          <a:ln>
            <a:noFill/>
          </a:ln>
        </p:spPr>
      </p:pic>
      <p:sp>
        <p:nvSpPr>
          <p:cNvPr id="277" name="Google Shape;277;p38"/>
          <p:cNvSpPr txBox="1"/>
          <p:nvPr>
            <p:ph idx="1" type="body"/>
          </p:nvPr>
        </p:nvSpPr>
        <p:spPr>
          <a:xfrm>
            <a:off x="786150" y="1436463"/>
            <a:ext cx="7571700" cy="403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rPr>
              <a:t>Representation learning for sequences</a:t>
            </a:r>
            <a:endParaRPr sz="2000">
              <a:solidFill>
                <a:schemeClr val="dk1"/>
              </a:solidFill>
            </a:endParaRPr>
          </a:p>
          <a:p>
            <a:pPr indent="-355600" lvl="0" marL="914400" rtl="0" algn="l">
              <a:spcBef>
                <a:spcPts val="0"/>
              </a:spcBef>
              <a:spcAft>
                <a:spcPts val="0"/>
              </a:spcAft>
              <a:buClr>
                <a:schemeClr val="dk1"/>
              </a:buClr>
              <a:buSzPts val="2000"/>
              <a:buChar char="◎"/>
            </a:pPr>
            <a:r>
              <a:rPr lang="en" sz="2000">
                <a:solidFill>
                  <a:schemeClr val="dk1"/>
                </a:solidFill>
              </a:rPr>
              <a:t>Builds a representation of input sequence with the hidden state.</a:t>
            </a:r>
            <a:endParaRPr sz="2000">
              <a:solidFill>
                <a:schemeClr val="dk1"/>
              </a:solidFill>
            </a:endParaRPr>
          </a:p>
          <a:p>
            <a:pPr indent="-355600" lvl="0" marL="914400" rtl="0" algn="l">
              <a:spcBef>
                <a:spcPts val="0"/>
              </a:spcBef>
              <a:spcAft>
                <a:spcPts val="0"/>
              </a:spcAft>
              <a:buClr>
                <a:schemeClr val="dk1"/>
              </a:buClr>
              <a:buSzPts val="2000"/>
              <a:buChar char="◎"/>
            </a:pPr>
            <a:r>
              <a:rPr lang="en" sz="2000">
                <a:solidFill>
                  <a:schemeClr val="dk1"/>
                </a:solidFill>
              </a:rPr>
              <a:t>First embeds each input from a word index into something in R^n, where n is embedding size.</a:t>
            </a:r>
            <a:endParaRPr sz="2000">
              <a:solidFill>
                <a:schemeClr val="dk1"/>
              </a:solidFill>
            </a:endParaRPr>
          </a:p>
          <a:p>
            <a:pPr indent="-355600" lvl="0" marL="914400" rtl="0" algn="l">
              <a:spcBef>
                <a:spcPts val="0"/>
              </a:spcBef>
              <a:spcAft>
                <a:spcPts val="0"/>
              </a:spcAft>
              <a:buClr>
                <a:schemeClr val="dk1"/>
              </a:buClr>
              <a:buSzPts val="2000"/>
              <a:buChar char="◎"/>
            </a:pPr>
            <a:r>
              <a:rPr lang="en" sz="2000">
                <a:solidFill>
                  <a:schemeClr val="dk1"/>
                </a:solidFill>
              </a:rPr>
              <a:t>Then passes this embedding to the RNN, RNN generates a hidden state</a:t>
            </a:r>
            <a:endParaRPr sz="2000">
              <a:solidFill>
                <a:schemeClr val="dk1"/>
              </a:solidFill>
            </a:endParaRPr>
          </a:p>
          <a:p>
            <a:pPr indent="-355600" lvl="0" marL="914400" rtl="0" algn="l">
              <a:spcBef>
                <a:spcPts val="0"/>
              </a:spcBef>
              <a:spcAft>
                <a:spcPts val="0"/>
              </a:spcAft>
              <a:buClr>
                <a:schemeClr val="dk1"/>
              </a:buClr>
              <a:buSzPts val="2000"/>
              <a:buChar char="◎"/>
            </a:pPr>
            <a:r>
              <a:rPr lang="en" sz="2000">
                <a:solidFill>
                  <a:schemeClr val="dk1"/>
                </a:solidFill>
              </a:rPr>
              <a:t>Sequentially takes in input and has a final “representation” of entire sentence in final hidden state (h_T).</a:t>
            </a:r>
            <a:endParaRPr sz="2000">
              <a:solidFill>
                <a:schemeClr val="dk1"/>
              </a:solidFill>
            </a:endParaRPr>
          </a:p>
          <a:p>
            <a:pPr indent="-355600" lvl="0" marL="914400" rtl="0" algn="l">
              <a:spcBef>
                <a:spcPts val="0"/>
              </a:spcBef>
              <a:spcAft>
                <a:spcPts val="0"/>
              </a:spcAft>
              <a:buClr>
                <a:schemeClr val="dk1"/>
              </a:buClr>
              <a:buSzPts val="2000"/>
              <a:buChar char="◎"/>
            </a:pPr>
            <a:r>
              <a:rPr lang="en" sz="2000">
                <a:solidFill>
                  <a:schemeClr val="dk1"/>
                </a:solidFill>
              </a:rPr>
              <a:t>How could we encode variable length sentences?</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p:txBody>
      </p:sp>
      <p:sp>
        <p:nvSpPr>
          <p:cNvPr id="278" name="Google Shape;278;p38"/>
          <p:cNvSpPr txBox="1"/>
          <p:nvPr/>
        </p:nvSpPr>
        <p:spPr>
          <a:xfrm>
            <a:off x="6619950" y="5024450"/>
            <a:ext cx="949200" cy="42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Sans Pro"/>
                <a:ea typeface="Source Sans Pro"/>
                <a:cs typeface="Source Sans Pro"/>
                <a:sym typeface="Source Sans Pro"/>
              </a:rPr>
              <a:t>h_4 =</a:t>
            </a:r>
            <a:r>
              <a:rPr b="1" lang="en">
                <a:latin typeface="Source Sans Pro"/>
                <a:ea typeface="Source Sans Pro"/>
                <a:cs typeface="Source Sans Pro"/>
                <a:sym typeface="Source Sans Pro"/>
              </a:rPr>
              <a:t> S</a:t>
            </a:r>
            <a:endParaRPr b="1">
              <a:latin typeface="Source Sans Pro"/>
              <a:ea typeface="Source Sans Pro"/>
              <a:cs typeface="Source Sans Pro"/>
              <a:sym typeface="Source Sans Pro"/>
            </a:endParaRPr>
          </a:p>
        </p:txBody>
      </p:sp>
      <p:sp>
        <p:nvSpPr>
          <p:cNvPr id="279" name="Google Shape;279;p38"/>
          <p:cNvSpPr txBox="1"/>
          <p:nvPr/>
        </p:nvSpPr>
        <p:spPr>
          <a:xfrm>
            <a:off x="3766775" y="4859825"/>
            <a:ext cx="548700" cy="42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Sans Pro"/>
                <a:ea typeface="Source Sans Pro"/>
                <a:cs typeface="Source Sans Pro"/>
                <a:sym typeface="Source Sans Pro"/>
              </a:rPr>
              <a:t>h_0</a:t>
            </a:r>
            <a:endParaRPr>
              <a:latin typeface="Source Sans Pro"/>
              <a:ea typeface="Source Sans Pro"/>
              <a:cs typeface="Source Sans Pro"/>
              <a:sym typeface="Source Sans Pro"/>
            </a:endParaRPr>
          </a:p>
        </p:txBody>
      </p:sp>
      <p:sp>
        <p:nvSpPr>
          <p:cNvPr id="280" name="Google Shape;280;p38"/>
          <p:cNvSpPr txBox="1"/>
          <p:nvPr/>
        </p:nvSpPr>
        <p:spPr>
          <a:xfrm>
            <a:off x="4297638" y="4859825"/>
            <a:ext cx="548700" cy="42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Sans Pro"/>
                <a:ea typeface="Source Sans Pro"/>
                <a:cs typeface="Source Sans Pro"/>
                <a:sym typeface="Source Sans Pro"/>
              </a:rPr>
              <a:t>h_1</a:t>
            </a:r>
            <a:endParaRPr>
              <a:latin typeface="Source Sans Pro"/>
              <a:ea typeface="Source Sans Pro"/>
              <a:cs typeface="Source Sans Pro"/>
              <a:sym typeface="Source Sans Pro"/>
            </a:endParaRPr>
          </a:p>
        </p:txBody>
      </p:sp>
      <p:sp>
        <p:nvSpPr>
          <p:cNvPr id="281" name="Google Shape;281;p38"/>
          <p:cNvSpPr txBox="1"/>
          <p:nvPr/>
        </p:nvSpPr>
        <p:spPr>
          <a:xfrm>
            <a:off x="4846338" y="4859825"/>
            <a:ext cx="548700" cy="42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Sans Pro"/>
                <a:ea typeface="Source Sans Pro"/>
                <a:cs typeface="Source Sans Pro"/>
                <a:sym typeface="Source Sans Pro"/>
              </a:rPr>
              <a:t>h_2</a:t>
            </a:r>
            <a:endParaRPr>
              <a:latin typeface="Source Sans Pro"/>
              <a:ea typeface="Source Sans Pro"/>
              <a:cs typeface="Source Sans Pro"/>
              <a:sym typeface="Source Sans Pro"/>
            </a:endParaRPr>
          </a:p>
        </p:txBody>
      </p:sp>
      <p:sp>
        <p:nvSpPr>
          <p:cNvPr id="282" name="Google Shape;282;p38"/>
          <p:cNvSpPr txBox="1"/>
          <p:nvPr/>
        </p:nvSpPr>
        <p:spPr>
          <a:xfrm>
            <a:off x="5382600" y="4859825"/>
            <a:ext cx="548700" cy="42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Sans Pro"/>
                <a:ea typeface="Source Sans Pro"/>
                <a:cs typeface="Source Sans Pro"/>
                <a:sym typeface="Source Sans Pro"/>
              </a:rPr>
              <a:t>h_3</a:t>
            </a:r>
            <a:endParaRPr>
              <a:latin typeface="Source Sans Pro"/>
              <a:ea typeface="Source Sans Pro"/>
              <a:cs typeface="Source Sans Pro"/>
              <a:sym typeface="Source Sans Pro"/>
            </a:endParaRPr>
          </a:p>
        </p:txBody>
      </p:sp>
      <p:sp>
        <p:nvSpPr>
          <p:cNvPr id="283" name="Google Shape;283;p38"/>
          <p:cNvSpPr/>
          <p:nvPr/>
        </p:nvSpPr>
        <p:spPr>
          <a:xfrm>
            <a:off x="2539150" y="5562900"/>
            <a:ext cx="3854100" cy="6519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7" name="Shape 287"/>
        <p:cNvGrpSpPr/>
        <p:nvPr/>
      </p:nvGrpSpPr>
      <p:grpSpPr>
        <a:xfrm>
          <a:off x="0" y="0"/>
          <a:ext cx="0" cy="0"/>
          <a:chOff x="0" y="0"/>
          <a:chExt cx="0" cy="0"/>
        </a:xfrm>
      </p:grpSpPr>
      <p:sp>
        <p:nvSpPr>
          <p:cNvPr id="288" name="Google Shape;288;p39"/>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A quick aside on embeddings</a:t>
            </a:r>
            <a:endParaRPr sz="3000"/>
          </a:p>
        </p:txBody>
      </p:sp>
      <p:sp>
        <p:nvSpPr>
          <p:cNvPr id="289" name="Google Shape;289;p39"/>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90" name="Google Shape;290;p39"/>
          <p:cNvSpPr txBox="1"/>
          <p:nvPr>
            <p:ph idx="1" type="body"/>
          </p:nvPr>
        </p:nvSpPr>
        <p:spPr>
          <a:xfrm>
            <a:off x="786150" y="1496900"/>
            <a:ext cx="7571700" cy="130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rPr>
              <a:t>Vector representations of a certain word.</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Used for capturing context. Why do we need them?</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p:txBody>
      </p:sp>
      <p:sp>
        <p:nvSpPr>
          <p:cNvPr id="291" name="Google Shape;291;p39"/>
          <p:cNvSpPr txBox="1"/>
          <p:nvPr>
            <p:ph idx="1" type="body"/>
          </p:nvPr>
        </p:nvSpPr>
        <p:spPr>
          <a:xfrm>
            <a:off x="832675" y="2635850"/>
            <a:ext cx="7571700" cy="33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rPr>
              <a:t>ie. “</a:t>
            </a:r>
            <a:r>
              <a:rPr i="1" lang="en" sz="2000">
                <a:solidFill>
                  <a:schemeClr val="dk1"/>
                </a:solidFill>
              </a:rPr>
              <a:t>have a good day</a:t>
            </a:r>
            <a:r>
              <a:rPr lang="en" sz="2000">
                <a:solidFill>
                  <a:schemeClr val="dk1"/>
                </a:solidFill>
              </a:rPr>
              <a:t>” vs “</a:t>
            </a:r>
            <a:r>
              <a:rPr i="1" lang="en" sz="2000">
                <a:solidFill>
                  <a:schemeClr val="dk1"/>
                </a:solidFill>
              </a:rPr>
              <a:t>have a great day</a:t>
            </a:r>
            <a:r>
              <a:rPr lang="en" sz="2000">
                <a:solidFill>
                  <a:schemeClr val="dk1"/>
                </a:solidFill>
              </a:rPr>
              <a:t>” - barely any difference in meaning.</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We can map each word in the combined vocab into the following dictionary:</a:t>
            </a:r>
            <a:endParaRPr sz="2000">
              <a:solidFill>
                <a:schemeClr val="dk1"/>
              </a:solidFill>
            </a:endParaRPr>
          </a:p>
          <a:p>
            <a:pPr indent="0" lvl="0" marL="0" rtl="0" algn="l">
              <a:spcBef>
                <a:spcPts val="0"/>
              </a:spcBef>
              <a:spcAft>
                <a:spcPts val="0"/>
              </a:spcAft>
              <a:buNone/>
            </a:pPr>
            <a:r>
              <a:rPr lang="en" sz="2000">
                <a:solidFill>
                  <a:schemeClr val="dk1"/>
                </a:solidFill>
              </a:rPr>
              <a:t>	0 = have, 1 = a, 2 = good, 3 = great, 4 = day</a:t>
            </a:r>
            <a:endParaRPr sz="2000">
              <a:solidFill>
                <a:schemeClr val="dk1"/>
              </a:solidFill>
            </a:endParaRPr>
          </a:p>
          <a:p>
            <a:pPr indent="0" lvl="0" marL="0" rtl="0" algn="l">
              <a:spcBef>
                <a:spcPts val="0"/>
              </a:spcBef>
              <a:spcAft>
                <a:spcPts val="0"/>
              </a:spcAft>
              <a:buNone/>
            </a:pPr>
            <a:r>
              <a:rPr lang="en" sz="2000">
                <a:solidFill>
                  <a:schemeClr val="dk1"/>
                </a:solidFill>
              </a:rPr>
              <a:t>One-hot encodings of each will tell us that (in terms  of </a:t>
            </a:r>
            <a:r>
              <a:rPr lang="en" sz="2000">
                <a:solidFill>
                  <a:schemeClr val="dk1"/>
                </a:solidFill>
              </a:rPr>
              <a:t>euclidean</a:t>
            </a:r>
            <a:r>
              <a:rPr lang="en" sz="2000">
                <a:solidFill>
                  <a:schemeClr val="dk1"/>
                </a:solidFill>
              </a:rPr>
              <a:t> distance) </a:t>
            </a:r>
            <a:r>
              <a:rPr i="1" lang="en" sz="2000">
                <a:solidFill>
                  <a:schemeClr val="dk1"/>
                </a:solidFill>
              </a:rPr>
              <a:t>have</a:t>
            </a:r>
            <a:r>
              <a:rPr lang="en" sz="2000">
                <a:solidFill>
                  <a:schemeClr val="dk1"/>
                </a:solidFill>
              </a:rPr>
              <a:t> and </a:t>
            </a:r>
            <a:r>
              <a:rPr i="1" lang="en" sz="2000">
                <a:solidFill>
                  <a:schemeClr val="dk1"/>
                </a:solidFill>
              </a:rPr>
              <a:t>day</a:t>
            </a:r>
            <a:r>
              <a:rPr lang="en" sz="2000">
                <a:solidFill>
                  <a:schemeClr val="dk1"/>
                </a:solidFill>
              </a:rPr>
              <a:t> are as dissimilar as </a:t>
            </a:r>
            <a:r>
              <a:rPr i="1" lang="en" sz="2000">
                <a:solidFill>
                  <a:schemeClr val="dk1"/>
                </a:solidFill>
              </a:rPr>
              <a:t>great</a:t>
            </a:r>
            <a:r>
              <a:rPr lang="en" sz="2000">
                <a:solidFill>
                  <a:schemeClr val="dk1"/>
                </a:solidFill>
              </a:rPr>
              <a:t> and </a:t>
            </a:r>
            <a:r>
              <a:rPr i="1" lang="en" sz="2000">
                <a:solidFill>
                  <a:schemeClr val="dk1"/>
                </a:solidFill>
              </a:rPr>
              <a:t>good</a:t>
            </a:r>
            <a:r>
              <a:rPr lang="en" sz="2000">
                <a:solidFill>
                  <a:schemeClr val="dk1"/>
                </a:solidFill>
              </a:rPr>
              <a:t> - which is not true!</a:t>
            </a:r>
            <a:endParaRPr sz="2000">
              <a:solidFill>
                <a:schemeClr val="dk1"/>
              </a:solidFill>
            </a:endParaRPr>
          </a:p>
          <a:p>
            <a:pPr indent="457200" lvl="0" marL="0" rtl="0" algn="l">
              <a:spcBef>
                <a:spcPts val="0"/>
              </a:spcBef>
              <a:spcAft>
                <a:spcPts val="0"/>
              </a:spcAft>
              <a:buNone/>
            </a:pPr>
            <a:r>
              <a:rPr lang="en" sz="2000">
                <a:solidFill>
                  <a:schemeClr val="dk1"/>
                </a:solidFill>
              </a:rPr>
              <a:t>We need a way of capturing similarity in vector space!</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5" name="Shape 295"/>
        <p:cNvGrpSpPr/>
        <p:nvPr/>
      </p:nvGrpSpPr>
      <p:grpSpPr>
        <a:xfrm>
          <a:off x="0" y="0"/>
          <a:ext cx="0" cy="0"/>
          <a:chOff x="0" y="0"/>
          <a:chExt cx="0" cy="0"/>
        </a:xfrm>
      </p:grpSpPr>
      <p:sp>
        <p:nvSpPr>
          <p:cNvPr id="296" name="Google Shape;296;p40"/>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Word embeddings cont.</a:t>
            </a:r>
            <a:endParaRPr sz="3000"/>
          </a:p>
        </p:txBody>
      </p:sp>
      <p:sp>
        <p:nvSpPr>
          <p:cNvPr id="297" name="Google Shape;297;p40"/>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98" name="Google Shape;298;p40"/>
          <p:cNvSpPr txBox="1"/>
          <p:nvPr/>
        </p:nvSpPr>
        <p:spPr>
          <a:xfrm>
            <a:off x="766475" y="1573300"/>
            <a:ext cx="7571700" cy="45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400">
              <a:solidFill>
                <a:schemeClr val="dk1"/>
              </a:solidFill>
              <a:latin typeface="Source Sans Pro"/>
              <a:ea typeface="Source Sans Pro"/>
              <a:cs typeface="Source Sans Pro"/>
              <a:sym typeface="Source Sans Pro"/>
            </a:endParaRPr>
          </a:p>
          <a:p>
            <a:pPr indent="0" lvl="0" marL="0" rtl="0" algn="l">
              <a:spcBef>
                <a:spcPts val="0"/>
              </a:spcBef>
              <a:spcAft>
                <a:spcPts val="0"/>
              </a:spcAft>
              <a:buNone/>
            </a:pPr>
            <a:r>
              <a:t/>
            </a:r>
            <a:endParaRPr sz="2400">
              <a:solidFill>
                <a:schemeClr val="dk1"/>
              </a:solidFill>
              <a:latin typeface="Source Sans Pro"/>
              <a:ea typeface="Source Sans Pro"/>
              <a:cs typeface="Source Sans Pro"/>
              <a:sym typeface="Source Sans Pro"/>
            </a:endParaRPr>
          </a:p>
          <a:p>
            <a:pPr indent="0" lvl="0" marL="0" rtl="0" algn="l">
              <a:spcBef>
                <a:spcPts val="0"/>
              </a:spcBef>
              <a:spcAft>
                <a:spcPts val="0"/>
              </a:spcAft>
              <a:buNone/>
            </a:pPr>
            <a:r>
              <a:t/>
            </a:r>
            <a:endParaRPr sz="2400">
              <a:solidFill>
                <a:schemeClr val="dk1"/>
              </a:solidFill>
              <a:latin typeface="Source Sans Pro"/>
              <a:ea typeface="Source Sans Pro"/>
              <a:cs typeface="Source Sans Pro"/>
              <a:sym typeface="Source Sans Pro"/>
            </a:endParaRPr>
          </a:p>
        </p:txBody>
      </p:sp>
      <p:sp>
        <p:nvSpPr>
          <p:cNvPr id="299" name="Google Shape;299;p40"/>
          <p:cNvSpPr txBox="1"/>
          <p:nvPr>
            <p:ph idx="1" type="body"/>
          </p:nvPr>
        </p:nvSpPr>
        <p:spPr>
          <a:xfrm>
            <a:off x="832675" y="1573300"/>
            <a:ext cx="7571700" cy="495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rPr>
              <a:t>We do this with multiple methods</a:t>
            </a:r>
            <a:endParaRPr sz="2000">
              <a:solidFill>
                <a:schemeClr val="dk1"/>
              </a:solidFill>
            </a:endParaRPr>
          </a:p>
          <a:p>
            <a:pPr indent="-355600" lvl="0" marL="914400" rtl="0" algn="l">
              <a:spcBef>
                <a:spcPts val="0"/>
              </a:spcBef>
              <a:spcAft>
                <a:spcPts val="0"/>
              </a:spcAft>
              <a:buClr>
                <a:schemeClr val="dk1"/>
              </a:buClr>
              <a:buSzPts val="2000"/>
              <a:buChar char="◎"/>
            </a:pPr>
            <a:r>
              <a:rPr lang="en" sz="2000">
                <a:solidFill>
                  <a:schemeClr val="dk1"/>
                </a:solidFill>
              </a:rPr>
              <a:t>frequency based methods (how often does a word show up in this set of documents? or similar words appear close to each other)</a:t>
            </a:r>
            <a:endParaRPr sz="2000">
              <a:solidFill>
                <a:schemeClr val="dk1"/>
              </a:solidFill>
            </a:endParaRPr>
          </a:p>
          <a:p>
            <a:pPr indent="-355600" lvl="0" marL="914400" rtl="0" algn="l">
              <a:spcBef>
                <a:spcPts val="0"/>
              </a:spcBef>
              <a:spcAft>
                <a:spcPts val="0"/>
              </a:spcAft>
              <a:buClr>
                <a:schemeClr val="dk1"/>
              </a:buClr>
              <a:buSzPts val="2000"/>
              <a:buChar char="◎"/>
            </a:pPr>
            <a:r>
              <a:rPr lang="en" sz="2000">
                <a:solidFill>
                  <a:schemeClr val="dk1"/>
                </a:solidFill>
              </a:rPr>
              <a:t>prediction based methods (solve the prediction problem of given a context, predict a word / given a word, predict a context, then use the weights)</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Allows us to do cool things in embedding space like</a:t>
            </a:r>
            <a:endParaRPr sz="2000">
              <a:solidFill>
                <a:schemeClr val="dk1"/>
              </a:solidFill>
            </a:endParaRPr>
          </a:p>
          <a:p>
            <a:pPr indent="0" lvl="0" marL="0" rtl="0" algn="l">
              <a:spcBef>
                <a:spcPts val="0"/>
              </a:spcBef>
              <a:spcAft>
                <a:spcPts val="0"/>
              </a:spcAft>
              <a:buNone/>
            </a:pPr>
            <a:r>
              <a:rPr lang="en" sz="2000">
                <a:solidFill>
                  <a:schemeClr val="dk1"/>
                </a:solidFill>
              </a:rPr>
              <a:t>	embed(king) - embed(man) + embed(woman) = embed(Queen)</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If you’re interested in learning more about embeddings, </a:t>
            </a:r>
            <a:r>
              <a:rPr lang="en" sz="2000" u="sng">
                <a:solidFill>
                  <a:schemeClr val="hlink"/>
                </a:solidFill>
                <a:hlinkClick r:id="rId3"/>
              </a:rPr>
              <a:t>check this article out</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Google Shape;84;p14"/>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CC0000"/>
                </a:solidFill>
              </a:rPr>
              <a:t>Today’s Lesson Plan</a:t>
            </a:r>
            <a:endParaRPr sz="2400"/>
          </a:p>
        </p:txBody>
      </p:sp>
      <p:sp>
        <p:nvSpPr>
          <p:cNvPr id="85" name="Google Shape;85;p14"/>
          <p:cNvSpPr txBox="1"/>
          <p:nvPr>
            <p:ph idx="1" type="body"/>
          </p:nvPr>
        </p:nvSpPr>
        <p:spPr>
          <a:xfrm>
            <a:off x="786150" y="1682267"/>
            <a:ext cx="7571700" cy="476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rPr>
              <a:t>Recap of feed-forward neural networks</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What kind of problems can vanilla NNs not solve?</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Recurrent Neural Networks</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Vanishing gradient problem</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Long Short Term Memory</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Shortcomings of RNNs (and NNs in general!)</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Demo</a:t>
            </a:r>
            <a:endParaRPr sz="2000">
              <a:solidFill>
                <a:schemeClr val="dk1"/>
              </a:solidFill>
            </a:endParaRPr>
          </a:p>
          <a:p>
            <a:pPr indent="0" lvl="0" marL="0" rtl="0" algn="l">
              <a:spcBef>
                <a:spcPts val="0"/>
              </a:spcBef>
              <a:spcAft>
                <a:spcPts val="0"/>
              </a:spcAft>
              <a:buNone/>
            </a:pPr>
            <a:r>
              <a:t/>
            </a:r>
            <a:endParaRPr sz="2000">
              <a:solidFill>
                <a:schemeClr val="dk1"/>
              </a:solidFill>
              <a:latin typeface="Roboto Slab"/>
              <a:ea typeface="Roboto Slab"/>
              <a:cs typeface="Roboto Slab"/>
              <a:sym typeface="Roboto Slab"/>
            </a:endParaRPr>
          </a:p>
          <a:p>
            <a:pPr indent="0" lvl="0" marL="0" rtl="0" algn="l">
              <a:spcBef>
                <a:spcPts val="0"/>
              </a:spcBef>
              <a:spcAft>
                <a:spcPts val="0"/>
              </a:spcAft>
              <a:buNone/>
            </a:pPr>
            <a:r>
              <a:t/>
            </a:r>
            <a:endParaRPr sz="2000">
              <a:solidFill>
                <a:schemeClr val="dk1"/>
              </a:solidFill>
              <a:latin typeface="Roboto Slab"/>
              <a:ea typeface="Roboto Slab"/>
              <a:cs typeface="Roboto Slab"/>
              <a:sym typeface="Roboto Slab"/>
            </a:endParaRPr>
          </a:p>
          <a:p>
            <a:pPr indent="0" lvl="0" marL="0" rtl="0" algn="l">
              <a:spcBef>
                <a:spcPts val="0"/>
              </a:spcBef>
              <a:spcAft>
                <a:spcPts val="0"/>
              </a:spcAft>
              <a:buNone/>
            </a:pPr>
            <a:r>
              <a:t/>
            </a:r>
            <a:endParaRPr sz="2000">
              <a:solidFill>
                <a:schemeClr val="dk1"/>
              </a:solidFill>
              <a:latin typeface="Roboto Slab"/>
              <a:ea typeface="Roboto Slab"/>
              <a:cs typeface="Roboto Slab"/>
              <a:sym typeface="Roboto Slab"/>
            </a:endParaRPr>
          </a:p>
        </p:txBody>
      </p:sp>
      <p:sp>
        <p:nvSpPr>
          <p:cNvPr id="86" name="Google Shape;86;p14"/>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Google Shape;304;p41"/>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Back to seq-to-seq</a:t>
            </a:r>
            <a:endParaRPr sz="3000"/>
          </a:p>
        </p:txBody>
      </p:sp>
      <p:sp>
        <p:nvSpPr>
          <p:cNvPr id="305" name="Google Shape;305;p41"/>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06" name="Google Shape;306;p41"/>
          <p:cNvSpPr txBox="1"/>
          <p:nvPr>
            <p:ph idx="1" type="body"/>
          </p:nvPr>
        </p:nvSpPr>
        <p:spPr>
          <a:xfrm>
            <a:off x="786150" y="1410150"/>
            <a:ext cx="7571700" cy="403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rPr>
              <a:t>Now that we have representations of each word, we feed those in to an RNN to find a combined representation of the entire </a:t>
            </a:r>
            <a:r>
              <a:rPr b="1" i="1" lang="en" sz="2000">
                <a:solidFill>
                  <a:schemeClr val="dk1"/>
                </a:solidFill>
              </a:rPr>
              <a:t>sentence</a:t>
            </a:r>
            <a:r>
              <a:rPr lang="en" sz="2000">
                <a:solidFill>
                  <a:schemeClr val="dk1"/>
                </a:solidFill>
              </a:rPr>
              <a:t>.</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How do we use this to “decode” the input sentence into another language?</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p:txBody>
      </p:sp>
      <p:pic>
        <p:nvPicPr>
          <p:cNvPr id="307" name="Google Shape;307;p41"/>
          <p:cNvPicPr preferRelativeResize="0"/>
          <p:nvPr/>
        </p:nvPicPr>
        <p:blipFill>
          <a:blip r:embed="rId3">
            <a:alphaModFix/>
          </a:blip>
          <a:stretch>
            <a:fillRect/>
          </a:stretch>
        </p:blipFill>
        <p:spPr>
          <a:xfrm>
            <a:off x="603575" y="3078824"/>
            <a:ext cx="7895202" cy="3035001"/>
          </a:xfrm>
          <a:prstGeom prst="rect">
            <a:avLst/>
          </a:prstGeom>
          <a:noFill/>
          <a:ln>
            <a:noFill/>
          </a:ln>
        </p:spPr>
      </p:pic>
      <p:sp>
        <p:nvSpPr>
          <p:cNvPr id="308" name="Google Shape;308;p41"/>
          <p:cNvSpPr/>
          <p:nvPr/>
        </p:nvSpPr>
        <p:spPr>
          <a:xfrm>
            <a:off x="4332025" y="3139950"/>
            <a:ext cx="4208400" cy="24513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2" name="Shape 312"/>
        <p:cNvGrpSpPr/>
        <p:nvPr/>
      </p:nvGrpSpPr>
      <p:grpSpPr>
        <a:xfrm>
          <a:off x="0" y="0"/>
          <a:ext cx="0" cy="0"/>
          <a:chOff x="0" y="0"/>
          <a:chExt cx="0" cy="0"/>
        </a:xfrm>
      </p:grpSpPr>
      <p:sp>
        <p:nvSpPr>
          <p:cNvPr id="313" name="Google Shape;313;p42"/>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Decoders</a:t>
            </a:r>
            <a:endParaRPr sz="3000"/>
          </a:p>
        </p:txBody>
      </p:sp>
      <p:sp>
        <p:nvSpPr>
          <p:cNvPr id="314" name="Google Shape;314;p42"/>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15" name="Google Shape;315;p42"/>
          <p:cNvPicPr preferRelativeResize="0"/>
          <p:nvPr/>
        </p:nvPicPr>
        <p:blipFill rotWithShape="1">
          <a:blip r:embed="rId3">
            <a:alphaModFix/>
          </a:blip>
          <a:srcRect b="0" l="48301" r="0" t="0"/>
          <a:stretch/>
        </p:blipFill>
        <p:spPr>
          <a:xfrm>
            <a:off x="2531126" y="3823000"/>
            <a:ext cx="4081725" cy="3035001"/>
          </a:xfrm>
          <a:prstGeom prst="rect">
            <a:avLst/>
          </a:prstGeom>
          <a:noFill/>
          <a:ln>
            <a:noFill/>
          </a:ln>
        </p:spPr>
      </p:pic>
      <p:sp>
        <p:nvSpPr>
          <p:cNvPr id="316" name="Google Shape;316;p42"/>
          <p:cNvSpPr txBox="1"/>
          <p:nvPr>
            <p:ph idx="1" type="body"/>
          </p:nvPr>
        </p:nvSpPr>
        <p:spPr>
          <a:xfrm>
            <a:off x="786150" y="1410150"/>
            <a:ext cx="7571700" cy="206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rPr>
              <a:t>We use this representation of our sentence to output a probability distribution over our target vocab</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We pick the max of this distribution as the output</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And feed this output (or maybe not???) as the input to the next step</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How do we generate variable length sequences?</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p:txBody>
      </p:sp>
      <p:sp>
        <p:nvSpPr>
          <p:cNvPr id="317" name="Google Shape;317;p42"/>
          <p:cNvSpPr/>
          <p:nvPr/>
        </p:nvSpPr>
        <p:spPr>
          <a:xfrm>
            <a:off x="3304300" y="4565058"/>
            <a:ext cx="325900" cy="1204025"/>
          </a:xfrm>
          <a:custGeom>
            <a:rect b="b" l="l" r="r" t="t"/>
            <a:pathLst>
              <a:path extrusionOk="0" h="48161" w="13036">
                <a:moveTo>
                  <a:pt x="0" y="1940"/>
                </a:moveTo>
                <a:cubicBezTo>
                  <a:pt x="1323" y="2223"/>
                  <a:pt x="6801" y="-3350"/>
                  <a:pt x="7935" y="3640"/>
                </a:cubicBezTo>
                <a:cubicBezTo>
                  <a:pt x="9069" y="10630"/>
                  <a:pt x="5952" y="36607"/>
                  <a:pt x="6802" y="43881"/>
                </a:cubicBezTo>
                <a:cubicBezTo>
                  <a:pt x="7652" y="51155"/>
                  <a:pt x="11997" y="46715"/>
                  <a:pt x="13036" y="47282"/>
                </a:cubicBezTo>
              </a:path>
            </a:pathLst>
          </a:custGeom>
          <a:noFill/>
          <a:ln cap="flat" cmpd="sng" w="19050">
            <a:solidFill>
              <a:schemeClr val="dk2"/>
            </a:solidFill>
            <a:prstDash val="solid"/>
            <a:round/>
            <a:headEnd len="med" w="med" type="none"/>
            <a:tailEnd len="med" w="med" type="triangle"/>
          </a:ln>
        </p:spPr>
      </p:sp>
      <p:sp>
        <p:nvSpPr>
          <p:cNvPr id="318" name="Google Shape;318;p42"/>
          <p:cNvSpPr/>
          <p:nvPr/>
        </p:nvSpPr>
        <p:spPr>
          <a:xfrm>
            <a:off x="3782600" y="4565058"/>
            <a:ext cx="325900" cy="1204025"/>
          </a:xfrm>
          <a:custGeom>
            <a:rect b="b" l="l" r="r" t="t"/>
            <a:pathLst>
              <a:path extrusionOk="0" h="48161" w="13036">
                <a:moveTo>
                  <a:pt x="0" y="1940"/>
                </a:moveTo>
                <a:cubicBezTo>
                  <a:pt x="1323" y="2223"/>
                  <a:pt x="6801" y="-3350"/>
                  <a:pt x="7935" y="3640"/>
                </a:cubicBezTo>
                <a:cubicBezTo>
                  <a:pt x="9069" y="10630"/>
                  <a:pt x="5952" y="36607"/>
                  <a:pt x="6802" y="43881"/>
                </a:cubicBezTo>
                <a:cubicBezTo>
                  <a:pt x="7652" y="51155"/>
                  <a:pt x="11997" y="46715"/>
                  <a:pt x="13036" y="47282"/>
                </a:cubicBezTo>
              </a:path>
            </a:pathLst>
          </a:custGeom>
          <a:noFill/>
          <a:ln cap="flat" cmpd="sng" w="19050">
            <a:solidFill>
              <a:schemeClr val="dk2"/>
            </a:solidFill>
            <a:prstDash val="solid"/>
            <a:round/>
            <a:headEnd len="med" w="med" type="none"/>
            <a:tailEnd len="med" w="med" type="triangle"/>
          </a:ln>
        </p:spPr>
      </p:sp>
      <p:sp>
        <p:nvSpPr>
          <p:cNvPr id="319" name="Google Shape;319;p42"/>
          <p:cNvSpPr/>
          <p:nvPr/>
        </p:nvSpPr>
        <p:spPr>
          <a:xfrm>
            <a:off x="4260900" y="4565058"/>
            <a:ext cx="325900" cy="1204025"/>
          </a:xfrm>
          <a:custGeom>
            <a:rect b="b" l="l" r="r" t="t"/>
            <a:pathLst>
              <a:path extrusionOk="0" h="48161" w="13036">
                <a:moveTo>
                  <a:pt x="0" y="1940"/>
                </a:moveTo>
                <a:cubicBezTo>
                  <a:pt x="1323" y="2223"/>
                  <a:pt x="6801" y="-3350"/>
                  <a:pt x="7935" y="3640"/>
                </a:cubicBezTo>
                <a:cubicBezTo>
                  <a:pt x="9069" y="10630"/>
                  <a:pt x="5952" y="36607"/>
                  <a:pt x="6802" y="43881"/>
                </a:cubicBezTo>
                <a:cubicBezTo>
                  <a:pt x="7652" y="51155"/>
                  <a:pt x="11997" y="46715"/>
                  <a:pt x="13036" y="47282"/>
                </a:cubicBezTo>
              </a:path>
            </a:pathLst>
          </a:custGeom>
          <a:noFill/>
          <a:ln cap="flat" cmpd="sng" w="19050">
            <a:solidFill>
              <a:schemeClr val="dk2"/>
            </a:solidFill>
            <a:prstDash val="solid"/>
            <a:round/>
            <a:headEnd len="med" w="med" type="none"/>
            <a:tailEnd len="med" w="med" type="triangle"/>
          </a:ln>
        </p:spPr>
      </p:sp>
      <p:sp>
        <p:nvSpPr>
          <p:cNvPr id="320" name="Google Shape;320;p42"/>
          <p:cNvSpPr/>
          <p:nvPr/>
        </p:nvSpPr>
        <p:spPr>
          <a:xfrm>
            <a:off x="4795900" y="4565058"/>
            <a:ext cx="325900" cy="1204025"/>
          </a:xfrm>
          <a:custGeom>
            <a:rect b="b" l="l" r="r" t="t"/>
            <a:pathLst>
              <a:path extrusionOk="0" h="48161" w="13036">
                <a:moveTo>
                  <a:pt x="0" y="1940"/>
                </a:moveTo>
                <a:cubicBezTo>
                  <a:pt x="1323" y="2223"/>
                  <a:pt x="6801" y="-3350"/>
                  <a:pt x="7935" y="3640"/>
                </a:cubicBezTo>
                <a:cubicBezTo>
                  <a:pt x="9069" y="10630"/>
                  <a:pt x="5952" y="36607"/>
                  <a:pt x="6802" y="43881"/>
                </a:cubicBezTo>
                <a:cubicBezTo>
                  <a:pt x="7652" y="51155"/>
                  <a:pt x="11997" y="46715"/>
                  <a:pt x="13036" y="47282"/>
                </a:cubicBezTo>
              </a:path>
            </a:pathLst>
          </a:custGeom>
          <a:noFill/>
          <a:ln cap="flat" cmpd="sng" w="19050">
            <a:solidFill>
              <a:schemeClr val="dk2"/>
            </a:solidFill>
            <a:prstDash val="solid"/>
            <a:round/>
            <a:headEnd len="med" w="med" type="none"/>
            <a:tailEnd len="med" w="med" type="triangle"/>
          </a:ln>
        </p:spPr>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4" name="Shape 324"/>
        <p:cNvGrpSpPr/>
        <p:nvPr/>
      </p:nvGrpSpPr>
      <p:grpSpPr>
        <a:xfrm>
          <a:off x="0" y="0"/>
          <a:ext cx="0" cy="0"/>
          <a:chOff x="0" y="0"/>
          <a:chExt cx="0" cy="0"/>
        </a:xfrm>
      </p:grpSpPr>
      <p:sp>
        <p:nvSpPr>
          <p:cNvPr id="325" name="Google Shape;325;p43"/>
          <p:cNvSpPr txBox="1"/>
          <p:nvPr>
            <p:ph type="title"/>
          </p:nvPr>
        </p:nvSpPr>
        <p:spPr>
          <a:xfrm>
            <a:off x="1578150" y="2960550"/>
            <a:ext cx="5558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800">
                <a:solidFill>
                  <a:srgbClr val="CC0000"/>
                </a:solidFill>
              </a:rPr>
              <a:t>RNN</a:t>
            </a:r>
            <a:r>
              <a:rPr lang="en" sz="4800">
                <a:solidFill>
                  <a:srgbClr val="CC0000"/>
                </a:solidFill>
              </a:rPr>
              <a:t> Demo</a:t>
            </a:r>
            <a:endParaRPr sz="4800"/>
          </a:p>
        </p:txBody>
      </p:sp>
      <p:sp>
        <p:nvSpPr>
          <p:cNvPr id="326" name="Google Shape;326;p43"/>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0" name="Shape 330"/>
        <p:cNvGrpSpPr/>
        <p:nvPr/>
      </p:nvGrpSpPr>
      <p:grpSpPr>
        <a:xfrm>
          <a:off x="0" y="0"/>
          <a:ext cx="0" cy="0"/>
          <a:chOff x="0" y="0"/>
          <a:chExt cx="0" cy="0"/>
        </a:xfrm>
      </p:grpSpPr>
      <p:sp>
        <p:nvSpPr>
          <p:cNvPr id="331" name="Google Shape;331;p44"/>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32" name="Google Shape;332;p44"/>
          <p:cNvSpPr txBox="1"/>
          <p:nvPr/>
        </p:nvSpPr>
        <p:spPr>
          <a:xfrm>
            <a:off x="8123575" y="6028500"/>
            <a:ext cx="829500" cy="72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800"/>
          </a:p>
        </p:txBody>
      </p:sp>
      <p:sp>
        <p:nvSpPr>
          <p:cNvPr id="333" name="Google Shape;333;p44"/>
          <p:cNvSpPr txBox="1"/>
          <p:nvPr/>
        </p:nvSpPr>
        <p:spPr>
          <a:xfrm>
            <a:off x="618300" y="1621250"/>
            <a:ext cx="7739400" cy="231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Source Sans Pro"/>
                <a:ea typeface="Source Sans Pro"/>
                <a:cs typeface="Source Sans Pro"/>
                <a:sym typeface="Source Sans Pro"/>
              </a:rPr>
              <a:t>Encoding entire translated sequence from one vector - super impressive!!!</a:t>
            </a:r>
            <a:endParaRPr sz="1800">
              <a:latin typeface="Source Sans Pro"/>
              <a:ea typeface="Source Sans Pro"/>
              <a:cs typeface="Source Sans Pro"/>
              <a:sym typeface="Source Sans Pro"/>
            </a:endParaRPr>
          </a:p>
          <a:p>
            <a:pPr indent="-342900" lvl="0" marL="457200" rtl="0" algn="l">
              <a:spcBef>
                <a:spcPts val="0"/>
              </a:spcBef>
              <a:spcAft>
                <a:spcPts val="0"/>
              </a:spcAft>
              <a:buSzPts val="1800"/>
              <a:buFont typeface="Source Sans Pro"/>
              <a:buChar char="●"/>
            </a:pPr>
            <a:r>
              <a:rPr lang="en" sz="1800">
                <a:latin typeface="Source Sans Pro"/>
                <a:ea typeface="Source Sans Pro"/>
                <a:cs typeface="Source Sans Pro"/>
                <a:sym typeface="Source Sans Pro"/>
              </a:rPr>
              <a:t>This doesn’t really work in practice too well…</a:t>
            </a:r>
            <a:endParaRPr sz="1800">
              <a:latin typeface="Source Sans Pro"/>
              <a:ea typeface="Source Sans Pro"/>
              <a:cs typeface="Source Sans Pro"/>
              <a:sym typeface="Source Sans Pro"/>
            </a:endParaRPr>
          </a:p>
          <a:p>
            <a:pPr indent="-342900" lvl="0" marL="457200" rtl="0" algn="l">
              <a:spcBef>
                <a:spcPts val="0"/>
              </a:spcBef>
              <a:spcAft>
                <a:spcPts val="0"/>
              </a:spcAft>
              <a:buSzPts val="1800"/>
              <a:buFont typeface="Source Sans Pro"/>
              <a:buChar char="●"/>
            </a:pPr>
            <a:r>
              <a:rPr lang="en" sz="1800">
                <a:latin typeface="Source Sans Pro"/>
                <a:ea typeface="Source Sans Pro"/>
                <a:cs typeface="Source Sans Pro"/>
                <a:sym typeface="Source Sans Pro"/>
              </a:rPr>
              <a:t>while LSTMs help with the vanishing gradients problem, it’s still very hard to remember context from so long ago</a:t>
            </a:r>
            <a:endParaRPr sz="1800">
              <a:latin typeface="Source Sans Pro"/>
              <a:ea typeface="Source Sans Pro"/>
              <a:cs typeface="Source Sans Pro"/>
              <a:sym typeface="Source Sans Pro"/>
            </a:endParaRPr>
          </a:p>
          <a:p>
            <a:pPr indent="0" lvl="0" marL="0" rtl="0" algn="l">
              <a:spcBef>
                <a:spcPts val="0"/>
              </a:spcBef>
              <a:spcAft>
                <a:spcPts val="0"/>
              </a:spcAft>
              <a:buNone/>
            </a:pPr>
            <a:r>
              <a:t/>
            </a:r>
            <a:endParaRPr sz="1800">
              <a:latin typeface="Source Sans Pro"/>
              <a:ea typeface="Source Sans Pro"/>
              <a:cs typeface="Source Sans Pro"/>
              <a:sym typeface="Source Sans Pro"/>
            </a:endParaRPr>
          </a:p>
          <a:p>
            <a:pPr indent="0" lvl="0" marL="0" rtl="0" algn="l">
              <a:spcBef>
                <a:spcPts val="0"/>
              </a:spcBef>
              <a:spcAft>
                <a:spcPts val="0"/>
              </a:spcAft>
              <a:buNone/>
            </a:pPr>
            <a:r>
              <a:rPr lang="en" sz="1800">
                <a:latin typeface="Source Sans Pro"/>
                <a:ea typeface="Source Sans Pro"/>
                <a:cs typeface="Source Sans Pro"/>
                <a:sym typeface="Source Sans Pro"/>
              </a:rPr>
              <a:t>It would be nice if at every step we could see all the previous encoded words and do something with those hidden states….</a:t>
            </a:r>
            <a:endParaRPr sz="1800">
              <a:latin typeface="Source Sans Pro"/>
              <a:ea typeface="Source Sans Pro"/>
              <a:cs typeface="Source Sans Pro"/>
              <a:sym typeface="Source Sans Pro"/>
            </a:endParaRPr>
          </a:p>
        </p:txBody>
      </p:sp>
      <p:sp>
        <p:nvSpPr>
          <p:cNvPr id="334" name="Google Shape;334;p44"/>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Extensions</a:t>
            </a:r>
            <a:endParaRPr sz="30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8" name="Shape 338"/>
        <p:cNvGrpSpPr/>
        <p:nvPr/>
      </p:nvGrpSpPr>
      <p:grpSpPr>
        <a:xfrm>
          <a:off x="0" y="0"/>
          <a:ext cx="0" cy="0"/>
          <a:chOff x="0" y="0"/>
          <a:chExt cx="0" cy="0"/>
        </a:xfrm>
      </p:grpSpPr>
      <p:sp>
        <p:nvSpPr>
          <p:cNvPr id="339" name="Google Shape;339;p45"/>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CC0000"/>
                </a:solidFill>
              </a:rPr>
              <a:t>Attention mechanisms</a:t>
            </a:r>
            <a:endParaRPr sz="2400"/>
          </a:p>
        </p:txBody>
      </p:sp>
      <p:sp>
        <p:nvSpPr>
          <p:cNvPr id="340" name="Google Shape;340;p45"/>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41" name="Google Shape;341;p45"/>
          <p:cNvSpPr txBox="1"/>
          <p:nvPr/>
        </p:nvSpPr>
        <p:spPr>
          <a:xfrm>
            <a:off x="8123575" y="6028500"/>
            <a:ext cx="829500" cy="72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800"/>
          </a:p>
        </p:txBody>
      </p:sp>
      <p:sp>
        <p:nvSpPr>
          <p:cNvPr id="342" name="Google Shape;342;p45"/>
          <p:cNvSpPr txBox="1"/>
          <p:nvPr>
            <p:ph idx="1" type="body"/>
          </p:nvPr>
        </p:nvSpPr>
        <p:spPr>
          <a:xfrm>
            <a:off x="694175" y="1279141"/>
            <a:ext cx="7571700" cy="115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rPr>
              <a:t>Use all previous hidden states to predict decoded output at timestep t.</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p:txBody>
      </p:sp>
      <p:pic>
        <p:nvPicPr>
          <p:cNvPr id="343" name="Google Shape;343;p45"/>
          <p:cNvPicPr preferRelativeResize="0"/>
          <p:nvPr/>
        </p:nvPicPr>
        <p:blipFill>
          <a:blip r:embed="rId3">
            <a:alphaModFix/>
          </a:blip>
          <a:stretch>
            <a:fillRect/>
          </a:stretch>
        </p:blipFill>
        <p:spPr>
          <a:xfrm>
            <a:off x="3141138" y="1985949"/>
            <a:ext cx="3733049" cy="1231150"/>
          </a:xfrm>
          <a:prstGeom prst="rect">
            <a:avLst/>
          </a:prstGeom>
          <a:noFill/>
          <a:ln>
            <a:noFill/>
          </a:ln>
        </p:spPr>
      </p:pic>
      <p:sp>
        <p:nvSpPr>
          <p:cNvPr id="344" name="Google Shape;344;p45"/>
          <p:cNvSpPr txBox="1"/>
          <p:nvPr/>
        </p:nvSpPr>
        <p:spPr>
          <a:xfrm>
            <a:off x="2085863" y="2303925"/>
            <a:ext cx="1416900" cy="59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Source Sans Pro"/>
                <a:ea typeface="Source Sans Pro"/>
                <a:cs typeface="Source Sans Pro"/>
                <a:sym typeface="Source Sans Pro"/>
              </a:rPr>
              <a:t>2014 - </a:t>
            </a:r>
            <a:endParaRPr sz="2400">
              <a:latin typeface="Source Sans Pro"/>
              <a:ea typeface="Source Sans Pro"/>
              <a:cs typeface="Source Sans Pro"/>
              <a:sym typeface="Source Sans Pro"/>
            </a:endParaRPr>
          </a:p>
        </p:txBody>
      </p:sp>
      <p:pic>
        <p:nvPicPr>
          <p:cNvPr id="345" name="Google Shape;345;p45"/>
          <p:cNvPicPr preferRelativeResize="0"/>
          <p:nvPr/>
        </p:nvPicPr>
        <p:blipFill>
          <a:blip r:embed="rId4">
            <a:alphaModFix/>
          </a:blip>
          <a:stretch>
            <a:fillRect/>
          </a:stretch>
        </p:blipFill>
        <p:spPr>
          <a:xfrm>
            <a:off x="1405750" y="3577337"/>
            <a:ext cx="2273399" cy="1340675"/>
          </a:xfrm>
          <a:prstGeom prst="rect">
            <a:avLst/>
          </a:prstGeom>
          <a:noFill/>
          <a:ln>
            <a:noFill/>
          </a:ln>
        </p:spPr>
      </p:pic>
      <p:sp>
        <p:nvSpPr>
          <p:cNvPr id="346" name="Google Shape;346;p45"/>
          <p:cNvSpPr txBox="1"/>
          <p:nvPr/>
        </p:nvSpPr>
        <p:spPr>
          <a:xfrm>
            <a:off x="282888" y="3950063"/>
            <a:ext cx="1416900" cy="59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Source Sans Pro"/>
                <a:ea typeface="Source Sans Pro"/>
                <a:cs typeface="Source Sans Pro"/>
                <a:sym typeface="Source Sans Pro"/>
              </a:rPr>
              <a:t>2017 - </a:t>
            </a:r>
            <a:endParaRPr sz="2400">
              <a:latin typeface="Source Sans Pro"/>
              <a:ea typeface="Source Sans Pro"/>
              <a:cs typeface="Source Sans Pro"/>
              <a:sym typeface="Source Sans Pro"/>
            </a:endParaRPr>
          </a:p>
        </p:txBody>
      </p:sp>
      <p:pic>
        <p:nvPicPr>
          <p:cNvPr id="347" name="Google Shape;347;p45"/>
          <p:cNvPicPr preferRelativeResize="0"/>
          <p:nvPr/>
        </p:nvPicPr>
        <p:blipFill>
          <a:blip r:embed="rId5">
            <a:alphaModFix/>
          </a:blip>
          <a:stretch>
            <a:fillRect/>
          </a:stretch>
        </p:blipFill>
        <p:spPr>
          <a:xfrm>
            <a:off x="5399750" y="3779227"/>
            <a:ext cx="3461360" cy="936900"/>
          </a:xfrm>
          <a:prstGeom prst="rect">
            <a:avLst/>
          </a:prstGeom>
          <a:noFill/>
          <a:ln>
            <a:noFill/>
          </a:ln>
        </p:spPr>
      </p:pic>
      <p:sp>
        <p:nvSpPr>
          <p:cNvPr id="348" name="Google Shape;348;p45"/>
          <p:cNvSpPr txBox="1"/>
          <p:nvPr/>
        </p:nvSpPr>
        <p:spPr>
          <a:xfrm>
            <a:off x="4299200" y="3950075"/>
            <a:ext cx="1416900" cy="59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Source Sans Pro"/>
                <a:ea typeface="Source Sans Pro"/>
                <a:cs typeface="Source Sans Pro"/>
                <a:sym typeface="Source Sans Pro"/>
              </a:rPr>
              <a:t>2018 </a:t>
            </a:r>
            <a:r>
              <a:rPr lang="en" sz="2400">
                <a:latin typeface="Source Sans Pro"/>
                <a:ea typeface="Source Sans Pro"/>
                <a:cs typeface="Source Sans Pro"/>
                <a:sym typeface="Source Sans Pro"/>
              </a:rPr>
              <a:t>- </a:t>
            </a:r>
            <a:endParaRPr sz="2400">
              <a:latin typeface="Source Sans Pro"/>
              <a:ea typeface="Source Sans Pro"/>
              <a:cs typeface="Source Sans Pro"/>
              <a:sym typeface="Source Sans Pro"/>
            </a:endParaRPr>
          </a:p>
        </p:txBody>
      </p:sp>
      <p:sp>
        <p:nvSpPr>
          <p:cNvPr id="349" name="Google Shape;349;p45"/>
          <p:cNvSpPr txBox="1"/>
          <p:nvPr/>
        </p:nvSpPr>
        <p:spPr>
          <a:xfrm>
            <a:off x="909675" y="5081150"/>
            <a:ext cx="7571700" cy="72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Source Sans Pro"/>
                <a:ea typeface="Source Sans Pro"/>
                <a:cs typeface="Source Sans Pro"/>
                <a:sym typeface="Source Sans Pro"/>
              </a:rPr>
              <a:t>MORE attention and MORE parameters == BETTER performance!!!</a:t>
            </a:r>
            <a:endParaRPr sz="2000">
              <a:latin typeface="Source Sans Pro"/>
              <a:ea typeface="Source Sans Pro"/>
              <a:cs typeface="Source Sans Pro"/>
              <a:sym typeface="Source Sans Pro"/>
            </a:endParaRPr>
          </a:p>
          <a:p>
            <a:pPr indent="0" lvl="0" marL="0" rtl="0" algn="l">
              <a:spcBef>
                <a:spcPts val="0"/>
              </a:spcBef>
              <a:spcAft>
                <a:spcPts val="0"/>
              </a:spcAft>
              <a:buNone/>
            </a:pPr>
            <a:r>
              <a:rPr lang="en" sz="2000">
                <a:latin typeface="Source Sans Pro"/>
                <a:ea typeface="Source Sans Pro"/>
                <a:cs typeface="Source Sans Pro"/>
                <a:sym typeface="Source Sans Pro"/>
              </a:rPr>
              <a:t>If you’re interested check out the papers!</a:t>
            </a:r>
            <a:endParaRPr sz="2000">
              <a:latin typeface="Source Sans Pro"/>
              <a:ea typeface="Source Sans Pro"/>
              <a:cs typeface="Source Sans Pro"/>
              <a:sym typeface="Source Sans Pro"/>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3" name="Shape 353"/>
        <p:cNvGrpSpPr/>
        <p:nvPr/>
      </p:nvGrpSpPr>
      <p:grpSpPr>
        <a:xfrm>
          <a:off x="0" y="0"/>
          <a:ext cx="0" cy="0"/>
          <a:chOff x="0" y="0"/>
          <a:chExt cx="0" cy="0"/>
        </a:xfrm>
      </p:grpSpPr>
      <p:sp>
        <p:nvSpPr>
          <p:cNvPr id="354" name="Google Shape;354;p46"/>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CC0000"/>
                </a:solidFill>
              </a:rPr>
              <a:t>Where do current NLP models fail?</a:t>
            </a:r>
            <a:endParaRPr sz="2400"/>
          </a:p>
        </p:txBody>
      </p:sp>
      <p:sp>
        <p:nvSpPr>
          <p:cNvPr id="355" name="Google Shape;355;p46"/>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56" name="Google Shape;356;p46"/>
          <p:cNvSpPr txBox="1"/>
          <p:nvPr/>
        </p:nvSpPr>
        <p:spPr>
          <a:xfrm>
            <a:off x="8123575" y="6028500"/>
            <a:ext cx="829500" cy="72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800"/>
          </a:p>
        </p:txBody>
      </p:sp>
      <p:sp>
        <p:nvSpPr>
          <p:cNvPr id="357" name="Google Shape;357;p46"/>
          <p:cNvSpPr txBox="1"/>
          <p:nvPr>
            <p:ph idx="1" type="body"/>
          </p:nvPr>
        </p:nvSpPr>
        <p:spPr>
          <a:xfrm>
            <a:off x="832675" y="1573300"/>
            <a:ext cx="7571700" cy="425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rPr>
              <a:t>It seems like state of the art language models do very well in certain tasks!</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One big area where modern NLP (and deep learning in general) fails - common sense reasoning.</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Winograd Schema Challenge</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endParaRPr>
          </a:p>
        </p:txBody>
      </p:sp>
      <p:pic>
        <p:nvPicPr>
          <p:cNvPr id="358" name="Google Shape;358;p46"/>
          <p:cNvPicPr preferRelativeResize="0"/>
          <p:nvPr/>
        </p:nvPicPr>
        <p:blipFill>
          <a:blip r:embed="rId3">
            <a:alphaModFix/>
          </a:blip>
          <a:stretch>
            <a:fillRect/>
          </a:stretch>
        </p:blipFill>
        <p:spPr>
          <a:xfrm>
            <a:off x="4273725" y="3411123"/>
            <a:ext cx="4679350" cy="2525101"/>
          </a:xfrm>
          <a:prstGeom prst="rect">
            <a:avLst/>
          </a:prstGeom>
          <a:noFill/>
          <a:ln>
            <a:noFill/>
          </a:ln>
        </p:spPr>
      </p:pic>
      <p:sp>
        <p:nvSpPr>
          <p:cNvPr id="359" name="Google Shape;359;p46"/>
          <p:cNvSpPr txBox="1"/>
          <p:nvPr/>
        </p:nvSpPr>
        <p:spPr>
          <a:xfrm>
            <a:off x="4762750" y="5936225"/>
            <a:ext cx="3528300" cy="39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Sans Pro"/>
                <a:ea typeface="Source Sans Pro"/>
                <a:cs typeface="Source Sans Pro"/>
                <a:sym typeface="Source Sans Pro"/>
              </a:rPr>
              <a:t>Taken from https://blog.openai.com/better-language-models/</a:t>
            </a:r>
            <a:endParaRPr>
              <a:latin typeface="Source Sans Pro"/>
              <a:ea typeface="Source Sans Pro"/>
              <a:cs typeface="Source Sans Pro"/>
              <a:sym typeface="Source Sans Pro"/>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3" name="Shape 363"/>
        <p:cNvGrpSpPr/>
        <p:nvPr/>
      </p:nvGrpSpPr>
      <p:grpSpPr>
        <a:xfrm>
          <a:off x="0" y="0"/>
          <a:ext cx="0" cy="0"/>
          <a:chOff x="0" y="0"/>
          <a:chExt cx="0" cy="0"/>
        </a:xfrm>
      </p:grpSpPr>
      <p:sp>
        <p:nvSpPr>
          <p:cNvPr id="364" name="Google Shape;364;p47"/>
          <p:cNvSpPr txBox="1"/>
          <p:nvPr>
            <p:ph idx="4294967295" type="ctrTitle"/>
          </p:nvPr>
        </p:nvSpPr>
        <p:spPr>
          <a:xfrm>
            <a:off x="685800" y="587123"/>
            <a:ext cx="7772400" cy="154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6000">
                <a:solidFill>
                  <a:srgbClr val="CC0000"/>
                </a:solidFill>
              </a:rPr>
              <a:t>Thanks!</a:t>
            </a:r>
            <a:endParaRPr b="1" sz="6000">
              <a:solidFill>
                <a:srgbClr val="CC0000"/>
              </a:solidFill>
            </a:endParaRPr>
          </a:p>
        </p:txBody>
      </p:sp>
      <p:sp>
        <p:nvSpPr>
          <p:cNvPr id="365" name="Google Shape;365;p47"/>
          <p:cNvSpPr txBox="1"/>
          <p:nvPr>
            <p:ph idx="4294967295" type="subTitle"/>
          </p:nvPr>
        </p:nvSpPr>
        <p:spPr>
          <a:xfrm>
            <a:off x="685800" y="2186550"/>
            <a:ext cx="6593700" cy="104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3600"/>
              <a:t>Any questions?</a:t>
            </a:r>
            <a:endParaRPr b="1" sz="3600"/>
          </a:p>
        </p:txBody>
      </p:sp>
      <p:sp>
        <p:nvSpPr>
          <p:cNvPr id="366" name="Google Shape;366;p47"/>
          <p:cNvSpPr txBox="1"/>
          <p:nvPr>
            <p:ph idx="4294967295" type="body"/>
          </p:nvPr>
        </p:nvSpPr>
        <p:spPr>
          <a:xfrm>
            <a:off x="685800" y="3285875"/>
            <a:ext cx="4863900" cy="32820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u="sng"/>
              <a:t>Reminders</a:t>
            </a:r>
            <a:r>
              <a:rPr lang="en"/>
              <a:t>:</a:t>
            </a:r>
            <a:endParaRPr/>
          </a:p>
          <a:p>
            <a:pPr indent="0" lvl="0" marL="0" rtl="0" algn="l">
              <a:spcBef>
                <a:spcPts val="600"/>
              </a:spcBef>
              <a:spcAft>
                <a:spcPts val="0"/>
              </a:spcAft>
              <a:buNone/>
            </a:pPr>
            <a:r>
              <a:rPr lang="en" sz="2000"/>
              <a:t>Homework 4 Due next week!</a:t>
            </a:r>
            <a:endParaRPr sz="2000"/>
          </a:p>
          <a:p>
            <a:pPr indent="0" lvl="0" marL="0" rtl="0" algn="l">
              <a:spcBef>
                <a:spcPts val="600"/>
              </a:spcBef>
              <a:spcAft>
                <a:spcPts val="0"/>
              </a:spcAft>
              <a:buNone/>
            </a:pPr>
            <a:r>
              <a:rPr lang="en" sz="2000"/>
              <a:t>Deliverable 2 should be submitted - Deliverable 3 due in 2 weeks!</a:t>
            </a:r>
            <a:endParaRPr sz="2000"/>
          </a:p>
          <a:p>
            <a:pPr indent="0" lvl="0" marL="0" rtl="0" algn="l">
              <a:spcBef>
                <a:spcPts val="600"/>
              </a:spcBef>
              <a:spcAft>
                <a:spcPts val="0"/>
              </a:spcAft>
              <a:buNone/>
            </a:pPr>
            <a:r>
              <a:rPr lang="en" sz="2000"/>
              <a:t>Fill in feedback form (https://goo.gl/forms/GDhcRQUr5HmYfpNg2). We have quality feedback so far, but not a lot!</a:t>
            </a:r>
            <a:endParaRPr sz="2000"/>
          </a:p>
          <a:p>
            <a:pPr indent="0" lvl="0" marL="0" rtl="0" algn="l">
              <a:spcBef>
                <a:spcPts val="600"/>
              </a:spcBef>
              <a:spcAft>
                <a:spcPts val="0"/>
              </a:spcAft>
              <a:buNone/>
            </a:pPr>
            <a:r>
              <a:t/>
            </a:r>
            <a:endParaRPr/>
          </a:p>
        </p:txBody>
      </p:sp>
      <p:sp>
        <p:nvSpPr>
          <p:cNvPr id="367" name="Google Shape;367;p47"/>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68" name="Google Shape;368;p47"/>
          <p:cNvPicPr preferRelativeResize="0"/>
          <p:nvPr/>
        </p:nvPicPr>
        <p:blipFill>
          <a:blip r:embed="rId3">
            <a:alphaModFix/>
          </a:blip>
          <a:stretch>
            <a:fillRect/>
          </a:stretch>
        </p:blipFill>
        <p:spPr>
          <a:xfrm>
            <a:off x="6182875" y="3095950"/>
            <a:ext cx="1470025" cy="1457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5"/>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CC0000"/>
                </a:solidFill>
              </a:rPr>
              <a:t>Recap: Feed-forward Neural Networks</a:t>
            </a:r>
            <a:endParaRPr sz="2400"/>
          </a:p>
        </p:txBody>
      </p:sp>
      <p:sp>
        <p:nvSpPr>
          <p:cNvPr id="92" name="Google Shape;92;p15"/>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93" name="Google Shape;93;p15"/>
          <p:cNvPicPr preferRelativeResize="0"/>
          <p:nvPr/>
        </p:nvPicPr>
        <p:blipFill>
          <a:blip r:embed="rId3">
            <a:alphaModFix/>
          </a:blip>
          <a:stretch>
            <a:fillRect/>
          </a:stretch>
        </p:blipFill>
        <p:spPr>
          <a:xfrm>
            <a:off x="938025" y="1471775"/>
            <a:ext cx="4851000" cy="525000"/>
          </a:xfrm>
          <a:prstGeom prst="rect">
            <a:avLst/>
          </a:prstGeom>
          <a:noFill/>
          <a:ln>
            <a:noFill/>
          </a:ln>
        </p:spPr>
      </p:pic>
      <p:sp>
        <p:nvSpPr>
          <p:cNvPr id="94" name="Google Shape;94;p15"/>
          <p:cNvSpPr txBox="1"/>
          <p:nvPr/>
        </p:nvSpPr>
        <p:spPr>
          <a:xfrm>
            <a:off x="938025" y="1996775"/>
            <a:ext cx="3485700" cy="298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Source Sans Pro"/>
                <a:ea typeface="Source Sans Pro"/>
                <a:cs typeface="Source Sans Pro"/>
                <a:sym typeface="Source Sans Pro"/>
              </a:rPr>
              <a:t>Output of a single hidden layer neural network with rectified linear activation. </a:t>
            </a:r>
            <a:endParaRPr sz="2000">
              <a:latin typeface="Source Sans Pro"/>
              <a:ea typeface="Source Sans Pro"/>
              <a:cs typeface="Source Sans Pro"/>
              <a:sym typeface="Source Sans Pro"/>
            </a:endParaRPr>
          </a:p>
          <a:p>
            <a:pPr indent="0" lvl="0" marL="0" rtl="0" algn="l">
              <a:spcBef>
                <a:spcPts val="0"/>
              </a:spcBef>
              <a:spcAft>
                <a:spcPts val="0"/>
              </a:spcAft>
              <a:buNone/>
            </a:pPr>
            <a:r>
              <a:t/>
            </a:r>
            <a:endParaRPr sz="2000">
              <a:latin typeface="Source Sans Pro"/>
              <a:ea typeface="Source Sans Pro"/>
              <a:cs typeface="Source Sans Pro"/>
              <a:sym typeface="Source Sans Pro"/>
            </a:endParaRPr>
          </a:p>
          <a:p>
            <a:pPr indent="0" lvl="0" marL="0" rtl="0" algn="l">
              <a:spcBef>
                <a:spcPts val="0"/>
              </a:spcBef>
              <a:spcAft>
                <a:spcPts val="0"/>
              </a:spcAft>
              <a:buNone/>
            </a:pPr>
            <a:r>
              <a:rPr lang="en" sz="2000">
                <a:latin typeface="Source Sans Pro"/>
                <a:ea typeface="Source Sans Pro"/>
                <a:cs typeface="Source Sans Pro"/>
                <a:sym typeface="Source Sans Pro"/>
              </a:rPr>
              <a:t>RHS is condensed version of LHS.</a:t>
            </a:r>
            <a:endParaRPr sz="2000">
              <a:latin typeface="Source Sans Pro"/>
              <a:ea typeface="Source Sans Pro"/>
              <a:cs typeface="Source Sans Pro"/>
              <a:sym typeface="Source Sans Pro"/>
            </a:endParaRPr>
          </a:p>
          <a:p>
            <a:pPr indent="0" lvl="0" marL="0" rtl="0" algn="l">
              <a:spcBef>
                <a:spcPts val="0"/>
              </a:spcBef>
              <a:spcAft>
                <a:spcPts val="0"/>
              </a:spcAft>
              <a:buNone/>
            </a:pPr>
            <a:r>
              <a:t/>
            </a:r>
            <a:endParaRPr sz="2000">
              <a:latin typeface="Source Sans Pro"/>
              <a:ea typeface="Source Sans Pro"/>
              <a:cs typeface="Source Sans Pro"/>
              <a:sym typeface="Source Sans Pro"/>
            </a:endParaRPr>
          </a:p>
          <a:p>
            <a:pPr indent="0" lvl="0" marL="0" rtl="0" algn="l">
              <a:spcBef>
                <a:spcPts val="0"/>
              </a:spcBef>
              <a:spcAft>
                <a:spcPts val="0"/>
              </a:spcAft>
              <a:buNone/>
            </a:pPr>
            <a:r>
              <a:rPr lang="en" sz="2000">
                <a:latin typeface="Source Sans Pro"/>
                <a:ea typeface="Source Sans Pro"/>
                <a:cs typeface="Source Sans Pro"/>
                <a:sym typeface="Source Sans Pro"/>
              </a:rPr>
              <a:t>Why is it called feed-forward?</a:t>
            </a:r>
            <a:endParaRPr sz="2000">
              <a:latin typeface="Source Sans Pro"/>
              <a:ea typeface="Source Sans Pro"/>
              <a:cs typeface="Source Sans Pro"/>
              <a:sym typeface="Source Sans Pro"/>
            </a:endParaRPr>
          </a:p>
        </p:txBody>
      </p:sp>
      <p:pic>
        <p:nvPicPr>
          <p:cNvPr id="95" name="Google Shape;95;p15"/>
          <p:cNvPicPr preferRelativeResize="0"/>
          <p:nvPr/>
        </p:nvPicPr>
        <p:blipFill>
          <a:blip r:embed="rId4">
            <a:alphaModFix/>
          </a:blip>
          <a:stretch>
            <a:fillRect/>
          </a:stretch>
        </p:blipFill>
        <p:spPr>
          <a:xfrm>
            <a:off x="4537600" y="2146312"/>
            <a:ext cx="4415475" cy="3388235"/>
          </a:xfrm>
          <a:prstGeom prst="rect">
            <a:avLst/>
          </a:prstGeom>
          <a:noFill/>
          <a:ln>
            <a:noFill/>
          </a:ln>
        </p:spPr>
      </p:pic>
      <p:sp>
        <p:nvSpPr>
          <p:cNvPr id="96" name="Google Shape;96;p15"/>
          <p:cNvSpPr txBox="1"/>
          <p:nvPr/>
        </p:nvSpPr>
        <p:spPr>
          <a:xfrm>
            <a:off x="5545725" y="5905300"/>
            <a:ext cx="2812200" cy="27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Sans Pro"/>
                <a:ea typeface="Source Sans Pro"/>
                <a:cs typeface="Source Sans Pro"/>
                <a:sym typeface="Source Sans Pro"/>
              </a:rPr>
              <a:t>Taken from http://www.deeplearningbook.org/contents/mlp.html</a:t>
            </a:r>
            <a:endParaRPr>
              <a:latin typeface="Source Sans Pro"/>
              <a:ea typeface="Source Sans Pro"/>
              <a:cs typeface="Source Sans Pro"/>
              <a:sym typeface="Source Sans Pr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16"/>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CC0000"/>
                </a:solidFill>
              </a:rPr>
              <a:t>Shortcomings of non-sequential neural networks</a:t>
            </a:r>
            <a:endParaRPr/>
          </a:p>
        </p:txBody>
      </p:sp>
      <p:sp>
        <p:nvSpPr>
          <p:cNvPr id="102" name="Google Shape;102;p16"/>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3" name="Google Shape;103;p16"/>
          <p:cNvSpPr txBox="1"/>
          <p:nvPr/>
        </p:nvSpPr>
        <p:spPr>
          <a:xfrm>
            <a:off x="5499000" y="3002700"/>
            <a:ext cx="3096000" cy="75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6"/>
          <p:cNvSpPr txBox="1"/>
          <p:nvPr/>
        </p:nvSpPr>
        <p:spPr>
          <a:xfrm>
            <a:off x="786150" y="1550075"/>
            <a:ext cx="6728700" cy="52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900"/>
          </a:p>
          <a:p>
            <a:pPr indent="0" lvl="0" marL="0" rtl="0" algn="l">
              <a:spcBef>
                <a:spcPts val="0"/>
              </a:spcBef>
              <a:spcAft>
                <a:spcPts val="0"/>
              </a:spcAft>
              <a:buNone/>
            </a:pPr>
            <a:r>
              <a:t/>
            </a:r>
            <a:endParaRPr sz="1600"/>
          </a:p>
          <a:p>
            <a:pPr indent="0" lvl="0" marL="0" rtl="0" algn="l">
              <a:spcBef>
                <a:spcPts val="0"/>
              </a:spcBef>
              <a:spcAft>
                <a:spcPts val="0"/>
              </a:spcAft>
              <a:buNone/>
            </a:pPr>
            <a:r>
              <a:t/>
            </a:r>
            <a:endParaRPr/>
          </a:p>
        </p:txBody>
      </p:sp>
      <p:sp>
        <p:nvSpPr>
          <p:cNvPr id="105" name="Google Shape;105;p16"/>
          <p:cNvSpPr txBox="1"/>
          <p:nvPr>
            <p:ph idx="1" type="body"/>
          </p:nvPr>
        </p:nvSpPr>
        <p:spPr>
          <a:xfrm>
            <a:off x="786150" y="1682267"/>
            <a:ext cx="7571700" cy="47649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Char char="◎"/>
            </a:pPr>
            <a:r>
              <a:rPr lang="en" sz="2000">
                <a:solidFill>
                  <a:schemeClr val="dk1"/>
                </a:solidFill>
              </a:rPr>
              <a:t>No notion of “time” in a vanilla neural network</a:t>
            </a:r>
            <a:endParaRPr sz="2000">
              <a:solidFill>
                <a:schemeClr val="dk1"/>
              </a:solidFill>
            </a:endParaRPr>
          </a:p>
          <a:p>
            <a:pPr indent="0" lvl="0" marL="457200" rtl="0" algn="l">
              <a:spcBef>
                <a:spcPts val="0"/>
              </a:spcBef>
              <a:spcAft>
                <a:spcPts val="0"/>
              </a:spcAft>
              <a:buNone/>
            </a:pPr>
            <a:r>
              <a:t/>
            </a:r>
            <a:endParaRPr sz="2000">
              <a:solidFill>
                <a:schemeClr val="dk1"/>
              </a:solidFill>
            </a:endParaRPr>
          </a:p>
          <a:p>
            <a:pPr indent="-355600" lvl="0" marL="457200" rtl="0" algn="l">
              <a:spcBef>
                <a:spcPts val="0"/>
              </a:spcBef>
              <a:spcAft>
                <a:spcPts val="0"/>
              </a:spcAft>
              <a:buClr>
                <a:schemeClr val="dk1"/>
              </a:buClr>
              <a:buSzPts val="2000"/>
              <a:buChar char="◎"/>
            </a:pPr>
            <a:r>
              <a:rPr lang="en" sz="2000">
                <a:solidFill>
                  <a:schemeClr val="dk1"/>
                </a:solidFill>
              </a:rPr>
              <a:t>fixed length input/output</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t/>
            </a:r>
            <a:endParaRPr sz="2000">
              <a:solidFill>
                <a:schemeClr val="dk1"/>
              </a:solidFill>
              <a:latin typeface="Roboto Slab"/>
              <a:ea typeface="Roboto Slab"/>
              <a:cs typeface="Roboto Slab"/>
              <a:sym typeface="Roboto Slab"/>
            </a:endParaRPr>
          </a:p>
          <a:p>
            <a:pPr indent="0" lvl="0" marL="0" rtl="0" algn="l">
              <a:spcBef>
                <a:spcPts val="0"/>
              </a:spcBef>
              <a:spcAft>
                <a:spcPts val="0"/>
              </a:spcAft>
              <a:buNone/>
            </a:pPr>
            <a:r>
              <a:t/>
            </a:r>
            <a:endParaRPr sz="2000">
              <a:solidFill>
                <a:schemeClr val="dk1"/>
              </a:solidFill>
              <a:latin typeface="Roboto Slab"/>
              <a:ea typeface="Roboto Slab"/>
              <a:cs typeface="Roboto Slab"/>
              <a:sym typeface="Roboto Slab"/>
            </a:endParaRPr>
          </a:p>
          <a:p>
            <a:pPr indent="0" lvl="0" marL="0" rtl="0" algn="l">
              <a:spcBef>
                <a:spcPts val="0"/>
              </a:spcBef>
              <a:spcAft>
                <a:spcPts val="0"/>
              </a:spcAft>
              <a:buNone/>
            </a:pPr>
            <a:r>
              <a:t/>
            </a:r>
            <a:endParaRPr sz="2000">
              <a:solidFill>
                <a:schemeClr val="dk1"/>
              </a:solidFill>
              <a:latin typeface="Roboto Slab"/>
              <a:ea typeface="Roboto Slab"/>
              <a:cs typeface="Roboto Slab"/>
              <a:sym typeface="Roboto Slab"/>
            </a:endParaRPr>
          </a:p>
        </p:txBody>
      </p:sp>
      <p:pic>
        <p:nvPicPr>
          <p:cNvPr id="106" name="Google Shape;106;p16"/>
          <p:cNvPicPr preferRelativeResize="0"/>
          <p:nvPr/>
        </p:nvPicPr>
        <p:blipFill>
          <a:blip r:embed="rId3">
            <a:alphaModFix/>
          </a:blip>
          <a:stretch>
            <a:fillRect/>
          </a:stretch>
        </p:blipFill>
        <p:spPr>
          <a:xfrm>
            <a:off x="1942763" y="2944887"/>
            <a:ext cx="4415475" cy="338823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17"/>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CC0000"/>
                </a:solidFill>
              </a:rPr>
              <a:t>Solution: Recurrency and sharing parameters</a:t>
            </a:r>
            <a:endParaRPr/>
          </a:p>
        </p:txBody>
      </p:sp>
      <p:sp>
        <p:nvSpPr>
          <p:cNvPr id="112" name="Google Shape;112;p17"/>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13" name="Google Shape;113;p17"/>
          <p:cNvSpPr txBox="1"/>
          <p:nvPr/>
        </p:nvSpPr>
        <p:spPr>
          <a:xfrm>
            <a:off x="5499000" y="3002700"/>
            <a:ext cx="3096000" cy="75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7"/>
          <p:cNvSpPr txBox="1"/>
          <p:nvPr/>
        </p:nvSpPr>
        <p:spPr>
          <a:xfrm>
            <a:off x="893550" y="3756300"/>
            <a:ext cx="6485700" cy="52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t>:</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t/>
            </a:r>
            <a:endParaRPr/>
          </a:p>
        </p:txBody>
      </p:sp>
      <p:sp>
        <p:nvSpPr>
          <p:cNvPr id="115" name="Google Shape;115;p17"/>
          <p:cNvSpPr txBox="1"/>
          <p:nvPr>
            <p:ph idx="1" type="body"/>
          </p:nvPr>
        </p:nvSpPr>
        <p:spPr>
          <a:xfrm>
            <a:off x="786150" y="1682267"/>
            <a:ext cx="7571700" cy="476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rPr>
              <a:t>In vanilla neural network, each input has its own parameter (elements of W).</a:t>
            </a:r>
            <a:endParaRPr sz="2000">
              <a:solidFill>
                <a:schemeClr val="dk1"/>
              </a:solidFill>
            </a:endParaRPr>
          </a:p>
          <a:p>
            <a:pPr indent="-355600" lvl="0" marL="914400" rtl="0" algn="l">
              <a:spcBef>
                <a:spcPts val="0"/>
              </a:spcBef>
              <a:spcAft>
                <a:spcPts val="0"/>
              </a:spcAft>
              <a:buClr>
                <a:schemeClr val="dk1"/>
              </a:buClr>
              <a:buSzPts val="2000"/>
              <a:buChar char="◎"/>
            </a:pPr>
            <a:r>
              <a:rPr lang="en" sz="2000">
                <a:solidFill>
                  <a:schemeClr val="dk1"/>
                </a:solidFill>
              </a:rPr>
              <a:t>“I went to Nepal in 2009” and “In 2009,I went to Nepal.”</a:t>
            </a:r>
            <a:endParaRPr sz="2000">
              <a:solidFill>
                <a:schemeClr val="dk1"/>
              </a:solidFill>
            </a:endParaRPr>
          </a:p>
          <a:p>
            <a:pPr indent="-355600" lvl="0" marL="914400" rtl="0" algn="l">
              <a:spcBef>
                <a:spcPts val="0"/>
              </a:spcBef>
              <a:spcAft>
                <a:spcPts val="0"/>
              </a:spcAft>
              <a:buClr>
                <a:schemeClr val="dk1"/>
              </a:buClr>
              <a:buSzPts val="2000"/>
              <a:buChar char="◎"/>
            </a:pPr>
            <a:r>
              <a:rPr lang="en" sz="2000">
                <a:solidFill>
                  <a:schemeClr val="dk1"/>
                </a:solidFill>
              </a:rPr>
              <a:t>Every input (word) has its own weight</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Recurrent neural network shares weights across multiple time steps</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0" lvl="0" marL="0" rtl="0" algn="l">
              <a:spcBef>
                <a:spcPts val="0"/>
              </a:spcBef>
              <a:spcAft>
                <a:spcPts val="0"/>
              </a:spcAft>
              <a:buNone/>
            </a:pPr>
            <a:r>
              <a:rPr lang="en" sz="2000">
                <a:solidFill>
                  <a:schemeClr val="dk1"/>
                </a:solidFill>
              </a:rPr>
              <a:t>Refer to inputs of a sequential problem as x_t, with t being the time-step index from 1 … T.</a:t>
            </a:r>
            <a:endParaRPr sz="20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18"/>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CC0000"/>
                </a:solidFill>
              </a:rPr>
              <a:t>Recurrency and Cycles</a:t>
            </a:r>
            <a:endParaRPr/>
          </a:p>
        </p:txBody>
      </p:sp>
      <p:sp>
        <p:nvSpPr>
          <p:cNvPr id="121" name="Google Shape;121;p18"/>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22" name="Google Shape;122;p18"/>
          <p:cNvSpPr txBox="1"/>
          <p:nvPr/>
        </p:nvSpPr>
        <p:spPr>
          <a:xfrm>
            <a:off x="5499000" y="3002700"/>
            <a:ext cx="3096000" cy="75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8"/>
          <p:cNvSpPr txBox="1"/>
          <p:nvPr/>
        </p:nvSpPr>
        <p:spPr>
          <a:xfrm>
            <a:off x="786150" y="1550075"/>
            <a:ext cx="6728700" cy="52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900"/>
          </a:p>
          <a:p>
            <a:pPr indent="0" lvl="0" marL="0" rtl="0" algn="l">
              <a:spcBef>
                <a:spcPts val="0"/>
              </a:spcBef>
              <a:spcAft>
                <a:spcPts val="0"/>
              </a:spcAft>
              <a:buNone/>
            </a:pPr>
            <a:r>
              <a:t/>
            </a:r>
            <a:endParaRPr sz="1600"/>
          </a:p>
          <a:p>
            <a:pPr indent="0" lvl="0" marL="0" rtl="0" algn="l">
              <a:spcBef>
                <a:spcPts val="0"/>
              </a:spcBef>
              <a:spcAft>
                <a:spcPts val="0"/>
              </a:spcAft>
              <a:buNone/>
            </a:pPr>
            <a:r>
              <a:t/>
            </a:r>
            <a:endParaRPr/>
          </a:p>
        </p:txBody>
      </p:sp>
      <p:pic>
        <p:nvPicPr>
          <p:cNvPr id="124" name="Google Shape;124;p18"/>
          <p:cNvPicPr preferRelativeResize="0"/>
          <p:nvPr/>
        </p:nvPicPr>
        <p:blipFill>
          <a:blip r:embed="rId3">
            <a:alphaModFix/>
          </a:blip>
          <a:stretch>
            <a:fillRect/>
          </a:stretch>
        </p:blipFill>
        <p:spPr>
          <a:xfrm>
            <a:off x="5392975" y="1550075"/>
            <a:ext cx="2964887" cy="4478123"/>
          </a:xfrm>
          <a:prstGeom prst="rect">
            <a:avLst/>
          </a:prstGeom>
          <a:noFill/>
          <a:ln>
            <a:noFill/>
          </a:ln>
        </p:spPr>
      </p:pic>
      <p:sp>
        <p:nvSpPr>
          <p:cNvPr id="125" name="Google Shape;125;p18"/>
          <p:cNvSpPr txBox="1"/>
          <p:nvPr>
            <p:ph idx="1" type="body"/>
          </p:nvPr>
        </p:nvSpPr>
        <p:spPr>
          <a:xfrm>
            <a:off x="786150" y="1682275"/>
            <a:ext cx="4370400" cy="476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rPr>
              <a:t>What does recurrency and cycles in our computation graph allow us to do?</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355600" lvl="0" marL="457200" rtl="0" algn="l">
              <a:spcBef>
                <a:spcPts val="0"/>
              </a:spcBef>
              <a:spcAft>
                <a:spcPts val="0"/>
              </a:spcAft>
              <a:buClr>
                <a:schemeClr val="dk1"/>
              </a:buClr>
              <a:buSzPts val="2000"/>
              <a:buChar char="◎"/>
            </a:pPr>
            <a:r>
              <a:rPr lang="en" sz="2000">
                <a:solidFill>
                  <a:schemeClr val="dk1"/>
                </a:solidFill>
              </a:rPr>
              <a:t>Keep internal state throughout time steps</a:t>
            </a:r>
            <a:endParaRPr sz="2000">
              <a:solidFill>
                <a:schemeClr val="dk1"/>
              </a:solidFill>
            </a:endParaRPr>
          </a:p>
          <a:p>
            <a:pPr indent="-355600" lvl="0" marL="457200" rtl="0" algn="l">
              <a:spcBef>
                <a:spcPts val="0"/>
              </a:spcBef>
              <a:spcAft>
                <a:spcPts val="0"/>
              </a:spcAft>
              <a:buClr>
                <a:schemeClr val="dk1"/>
              </a:buClr>
              <a:buSzPts val="2000"/>
              <a:buChar char="◎"/>
            </a:pPr>
            <a:r>
              <a:rPr lang="en" sz="2000">
                <a:solidFill>
                  <a:schemeClr val="dk1"/>
                </a:solidFill>
              </a:rPr>
              <a:t>Allow us to work with time-series data</a:t>
            </a:r>
            <a:endParaRPr sz="2000">
              <a:solidFill>
                <a:schemeClr val="dk1"/>
              </a:solidFill>
            </a:endParaRPr>
          </a:p>
          <a:p>
            <a:pPr indent="-355600" lvl="0" marL="457200" rtl="0" algn="l">
              <a:spcBef>
                <a:spcPts val="0"/>
              </a:spcBef>
              <a:spcAft>
                <a:spcPts val="0"/>
              </a:spcAft>
              <a:buClr>
                <a:schemeClr val="dk1"/>
              </a:buClr>
              <a:buSzPts val="2000"/>
              <a:buChar char="◎"/>
            </a:pPr>
            <a:r>
              <a:rPr lang="en" sz="2000">
                <a:solidFill>
                  <a:schemeClr val="dk1"/>
                </a:solidFill>
              </a:rPr>
              <a:t>Capture oscillatory patterns</a:t>
            </a:r>
            <a:endParaRPr sz="2000">
              <a:solidFill>
                <a:schemeClr val="dk1"/>
              </a:solidFill>
            </a:endParaRPr>
          </a:p>
          <a:p>
            <a:pPr indent="-355600" lvl="0" marL="457200" rtl="0" algn="l">
              <a:spcBef>
                <a:spcPts val="0"/>
              </a:spcBef>
              <a:spcAft>
                <a:spcPts val="0"/>
              </a:spcAft>
              <a:buClr>
                <a:schemeClr val="dk1"/>
              </a:buClr>
              <a:buSzPts val="2000"/>
              <a:buChar char="◎"/>
            </a:pPr>
            <a:r>
              <a:rPr lang="en" sz="2000">
                <a:solidFill>
                  <a:schemeClr val="dk1"/>
                </a:solidFill>
              </a:rPr>
              <a:t>Ignore parts of input sequence</a:t>
            </a:r>
            <a:endParaRPr sz="20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19"/>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31" name="Google Shape;131;p19"/>
          <p:cNvSpPr txBox="1"/>
          <p:nvPr/>
        </p:nvSpPr>
        <p:spPr>
          <a:xfrm>
            <a:off x="4659400" y="6333125"/>
            <a:ext cx="4293600" cy="13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1"/>
                </a:solidFill>
              </a:rPr>
              <a:t>Slide adapted from Herke Van Hoof’s - COMP 551 Lecture 13 on Dimensionality Reduction</a:t>
            </a:r>
            <a:endParaRPr sz="900">
              <a:solidFill>
                <a:schemeClr val="dk1"/>
              </a:solidFill>
            </a:endParaRPr>
          </a:p>
        </p:txBody>
      </p:sp>
      <p:sp>
        <p:nvSpPr>
          <p:cNvPr id="132" name="Google Shape;132;p19"/>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CC0000"/>
                </a:solidFill>
              </a:rPr>
              <a:t>How do we incorporate a sequential flow of information?</a:t>
            </a:r>
            <a:endParaRPr/>
          </a:p>
        </p:txBody>
      </p:sp>
      <p:sp>
        <p:nvSpPr>
          <p:cNvPr id="133" name="Google Shape;133;p19"/>
          <p:cNvSpPr txBox="1"/>
          <p:nvPr>
            <p:ph idx="1" type="body"/>
          </p:nvPr>
        </p:nvSpPr>
        <p:spPr>
          <a:xfrm>
            <a:off x="786150" y="1682275"/>
            <a:ext cx="4370400" cy="476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rPr>
              <a:t>What kind of cycles do we use?</a:t>
            </a:r>
            <a:endParaRPr sz="2000">
              <a:solidFill>
                <a:schemeClr val="dk1"/>
              </a:solidFill>
            </a:endParaRPr>
          </a:p>
          <a:p>
            <a:pPr indent="0" lvl="0" marL="0" rtl="0" algn="l">
              <a:spcBef>
                <a:spcPts val="0"/>
              </a:spcBef>
              <a:spcAft>
                <a:spcPts val="0"/>
              </a:spcAft>
              <a:buNone/>
            </a:pPr>
            <a:r>
              <a:t/>
            </a:r>
            <a:endParaRPr sz="2000">
              <a:solidFill>
                <a:schemeClr val="dk1"/>
              </a:solidFill>
            </a:endParaRPr>
          </a:p>
          <a:p>
            <a:pPr indent="-355600" lvl="0" marL="457200" rtl="0" algn="l">
              <a:spcBef>
                <a:spcPts val="0"/>
              </a:spcBef>
              <a:spcAft>
                <a:spcPts val="0"/>
              </a:spcAft>
              <a:buClr>
                <a:schemeClr val="dk1"/>
              </a:buClr>
              <a:buSzPts val="2000"/>
              <a:buChar char="◎"/>
            </a:pPr>
            <a:r>
              <a:rPr lang="en" sz="2000">
                <a:solidFill>
                  <a:schemeClr val="dk1"/>
                </a:solidFill>
              </a:rPr>
              <a:t>Time delay cycles - information from this state is sent to next state</a:t>
            </a:r>
            <a:endParaRPr sz="2000">
              <a:solidFill>
                <a:schemeClr val="dk1"/>
              </a:solidFill>
            </a:endParaRPr>
          </a:p>
          <a:p>
            <a:pPr indent="-355600" lvl="0" marL="457200" rtl="0" algn="l">
              <a:spcBef>
                <a:spcPts val="0"/>
              </a:spcBef>
              <a:spcAft>
                <a:spcPts val="0"/>
              </a:spcAft>
              <a:buClr>
                <a:schemeClr val="dk1"/>
              </a:buClr>
              <a:buSzPts val="2000"/>
              <a:buChar char="◎"/>
            </a:pPr>
            <a:r>
              <a:rPr lang="en" sz="2000">
                <a:solidFill>
                  <a:schemeClr val="dk1"/>
                </a:solidFill>
              </a:rPr>
              <a:t>There is a “remembered” state that is passed forward in the sequence. We call this the </a:t>
            </a:r>
            <a:r>
              <a:rPr i="1" lang="en" sz="2000">
                <a:solidFill>
                  <a:schemeClr val="dk1"/>
                </a:solidFill>
              </a:rPr>
              <a:t>hidden state</a:t>
            </a:r>
            <a:r>
              <a:rPr lang="en" sz="2000">
                <a:solidFill>
                  <a:schemeClr val="dk1"/>
                </a:solidFill>
              </a:rPr>
              <a:t> of an RNN (h_t).</a:t>
            </a:r>
            <a:endParaRPr sz="2000">
              <a:solidFill>
                <a:schemeClr val="dk1"/>
              </a:solidFill>
            </a:endParaRPr>
          </a:p>
          <a:p>
            <a:pPr indent="-355600" lvl="0" marL="457200" rtl="0" algn="l">
              <a:spcBef>
                <a:spcPts val="0"/>
              </a:spcBef>
              <a:spcAft>
                <a:spcPts val="0"/>
              </a:spcAft>
              <a:buClr>
                <a:schemeClr val="dk1"/>
              </a:buClr>
              <a:buSzPts val="2000"/>
              <a:buChar char="◎"/>
            </a:pPr>
            <a:r>
              <a:rPr lang="en" sz="2000">
                <a:solidFill>
                  <a:schemeClr val="dk1"/>
                </a:solidFill>
              </a:rPr>
              <a:t>We can use h_t as input into some downstream model (ie. for machine translation, distribution over target dictionary)</a:t>
            </a:r>
            <a:endParaRPr sz="2000">
              <a:solidFill>
                <a:schemeClr val="dk1"/>
              </a:solidFill>
            </a:endParaRPr>
          </a:p>
        </p:txBody>
      </p:sp>
      <p:pic>
        <p:nvPicPr>
          <p:cNvPr id="134" name="Google Shape;134;p19"/>
          <p:cNvPicPr preferRelativeResize="0"/>
          <p:nvPr/>
        </p:nvPicPr>
        <p:blipFill>
          <a:blip r:embed="rId3">
            <a:alphaModFix/>
          </a:blip>
          <a:stretch>
            <a:fillRect/>
          </a:stretch>
        </p:blipFill>
        <p:spPr>
          <a:xfrm>
            <a:off x="5308950" y="1500126"/>
            <a:ext cx="3236676" cy="468060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20"/>
          <p:cNvSpPr txBox="1"/>
          <p:nvPr>
            <p:ph type="title"/>
          </p:nvPr>
        </p:nvSpPr>
        <p:spPr>
          <a:xfrm>
            <a:off x="786150" y="410826"/>
            <a:ext cx="7571700" cy="93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CC0000"/>
                </a:solidFill>
              </a:rPr>
              <a:t>RNNs continued.</a:t>
            </a:r>
            <a:endParaRPr sz="3000"/>
          </a:p>
        </p:txBody>
      </p:sp>
      <p:sp>
        <p:nvSpPr>
          <p:cNvPr id="140" name="Google Shape;140;p20"/>
          <p:cNvSpPr txBox="1"/>
          <p:nvPr>
            <p:ph idx="12" type="sldNum"/>
          </p:nvPr>
        </p:nvSpPr>
        <p:spPr>
          <a:xfrm>
            <a:off x="8404384" y="6333134"/>
            <a:ext cx="548700" cy="525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41" name="Google Shape;141;p20"/>
          <p:cNvPicPr preferRelativeResize="0"/>
          <p:nvPr/>
        </p:nvPicPr>
        <p:blipFill>
          <a:blip r:embed="rId3">
            <a:alphaModFix/>
          </a:blip>
          <a:stretch>
            <a:fillRect/>
          </a:stretch>
        </p:blipFill>
        <p:spPr>
          <a:xfrm>
            <a:off x="786137" y="1347726"/>
            <a:ext cx="5598420" cy="5205474"/>
          </a:xfrm>
          <a:prstGeom prst="rect">
            <a:avLst/>
          </a:prstGeom>
          <a:noFill/>
          <a:ln>
            <a:noFill/>
          </a:ln>
        </p:spPr>
      </p:pic>
      <p:pic>
        <p:nvPicPr>
          <p:cNvPr id="142" name="Google Shape;142;p20"/>
          <p:cNvPicPr preferRelativeResize="0"/>
          <p:nvPr/>
        </p:nvPicPr>
        <p:blipFill rotWithShape="1">
          <a:blip r:embed="rId4">
            <a:alphaModFix/>
          </a:blip>
          <a:srcRect b="0" l="14258" r="0" t="0"/>
          <a:stretch/>
        </p:blipFill>
        <p:spPr>
          <a:xfrm>
            <a:off x="6088000" y="1480300"/>
            <a:ext cx="2666774" cy="4497851"/>
          </a:xfrm>
          <a:prstGeom prst="rect">
            <a:avLst/>
          </a:prstGeom>
          <a:noFill/>
          <a:ln>
            <a:noFill/>
          </a:ln>
        </p:spPr>
      </p:pic>
      <p:sp>
        <p:nvSpPr>
          <p:cNvPr id="143" name="Google Shape;143;p20"/>
          <p:cNvSpPr txBox="1"/>
          <p:nvPr/>
        </p:nvSpPr>
        <p:spPr>
          <a:xfrm>
            <a:off x="5942575" y="5978150"/>
            <a:ext cx="2812200" cy="27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Sans Pro"/>
                <a:ea typeface="Source Sans Pro"/>
                <a:cs typeface="Source Sans Pro"/>
                <a:sym typeface="Source Sans Pro"/>
              </a:rPr>
              <a:t>Taken from Ryan Lowe/Joelle Pineau’s COMP 551 slides</a:t>
            </a:r>
            <a:endParaRPr>
              <a:latin typeface="Source Sans Pro"/>
              <a:ea typeface="Source Sans Pro"/>
              <a:cs typeface="Source Sans Pro"/>
              <a:sym typeface="Source Sans Pro"/>
            </a:endParaRPr>
          </a:p>
        </p:txBody>
      </p:sp>
    </p:spTree>
  </p:cSld>
  <p:clrMapOvr>
    <a:masterClrMapping/>
  </p:clrMapOvr>
</p:sld>
</file>

<file path=ppt/theme/theme1.xml><?xml version="1.0" encoding="utf-8"?>
<a:theme xmlns:a="http://schemas.openxmlformats.org/drawingml/2006/main" xmlns:r="http://schemas.openxmlformats.org/officeDocument/2006/relationships" name="Cordeli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